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5" r:id="rId5"/>
    <p:sldId id="266" r:id="rId6"/>
    <p:sldId id="270" r:id="rId7"/>
    <p:sldId id="267" r:id="rId8"/>
    <p:sldId id="285" r:id="rId9"/>
    <p:sldId id="279" r:id="rId10"/>
    <p:sldId id="274" r:id="rId11"/>
    <p:sldId id="282" r:id="rId12"/>
    <p:sldId id="283" r:id="rId13"/>
    <p:sldId id="284" r:id="rId14"/>
    <p:sldId id="288" r:id="rId15"/>
    <p:sldId id="277" r:id="rId16"/>
    <p:sldId id="273" r:id="rId17"/>
    <p:sldId id="259" r:id="rId18"/>
    <p:sldId id="26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348"/>
    <a:srgbClr val="878987"/>
    <a:srgbClr val="1E3243"/>
    <a:srgbClr val="2A4965"/>
    <a:srgbClr val="284964"/>
    <a:srgbClr val="194646"/>
    <a:srgbClr val="173839"/>
    <a:srgbClr val="162E2F"/>
    <a:srgbClr val="1F3032"/>
    <a:srgbClr val="122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64CF2-4962-44E3-9623-171498ED4AB6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38EEA-0C1C-4725-A012-94731462E1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81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38EEA-0C1C-4725-A012-94731462E15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1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38EEA-0C1C-4725-A012-94731462E15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41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38EEA-0C1C-4725-A012-94731462E15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179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38EEA-0C1C-4725-A012-94731462E15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75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907D3-F436-4E12-A647-A766261DE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3BA9AC-C362-4557-94BC-6195FE5D6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89AFBE-D06F-48B0-91A2-6D37B85D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077CA-DD15-46E9-AC16-E9B1AF66EAFC}" type="datetime1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F2751E-C362-44B4-830A-A9D35577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506EF0-3D33-4FC1-904F-E9940FC2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42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1190F4-E779-448C-9144-A9215501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FFF63D-D62B-4DC0-AB68-E992983B3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84E8A8-AEE5-4A06-A1AB-E143939C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EC25E-A956-47E3-A978-FDC7A18C9691}" type="datetime1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1E57DF-8FB8-40CE-B327-18739AB4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A7372A-F3B4-4D71-9DFB-AF0046E3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318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302537-50E7-47F9-98CF-E44FFEEDA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BF8296-E998-4306-9D3E-B72731D71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28274A-4A44-479C-A449-C0FADF6E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C7A1-51A7-4112-8034-65D12D97C01E}" type="datetime1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A3DAD-2FC3-4CDC-933F-413FBA8E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454631-B3DE-48E3-85F4-1C4BB9C4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6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5F56B5-1295-4491-BEE0-739AAE56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4B00-CEB3-421D-88FE-D9205CC5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19B0B5-2966-4785-B359-A28C7BB4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05AC-4E1C-4F8E-9289-B5E06D1D2CA8}" type="datetime1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93CDD7-5CFD-4694-8EB9-2759772D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0BF61E-4280-48E4-908A-7881680C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00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E9724C-B77D-405F-998C-99B7A49F5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2B6C8F-2A10-464C-92AF-42014FFE6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657E49-FE04-42FD-9223-E119A33B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9128-BC1B-4900-9B30-BD4A345B8183}" type="datetime1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78B782-A039-4F65-8410-C6820DAF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1F59EB-A986-447C-B2BA-40F43C88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75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89E09-9CC4-4020-8601-6DD6CD7F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419B-FCCD-4DAC-A370-80E537B47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C1DD3F-A502-4374-A9C9-1089696B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1E86B60-2C00-44DB-8EC7-BF66C5885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A733-6F36-4727-9585-33C403D4FE08}" type="datetime1">
              <a:rPr lang="fr-FR" smtClean="0"/>
              <a:t>26/10/2023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D6B3F6-908B-479D-8D51-A7601672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FBE361-C908-4A1D-BF50-8E683E0FE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79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4B57C-77CC-4998-A27F-B6E447D2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F2B05E-9208-4503-9389-D5441EAEB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84FD0F-AC57-4F26-9D1C-3362319FC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A32B8B-4654-4BAB-8429-9739D8A11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5D2497-FD34-4E9C-8604-5350EC1C5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60815B-4E88-4002-A898-8A12731C4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DE71-507D-498D-84BA-9E2E661443A1}" type="datetime1">
              <a:rPr lang="fr-FR" smtClean="0"/>
              <a:t>26/10/2023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FE63EA0-D82F-476E-8B5F-3016AAD3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3AD26C2-C1C4-44A3-9AD3-09EF6A622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88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A90DD-D5BA-462F-840D-5D85C221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F65C9A-5092-439B-927A-FEBF7F6C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4F33-3781-432D-877A-683A9014C6E4}" type="datetime1">
              <a:rPr lang="fr-FR" smtClean="0"/>
              <a:t>26/10/2023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00604E-6EAC-4C48-8520-5E8ECE41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991443-A2CC-422E-8A74-83401BAF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04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137263B-B316-4528-86DB-F9D4EE47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374F7-02DC-4CAC-A93D-7A8BDC1267AE}" type="datetime1">
              <a:rPr lang="fr-FR" smtClean="0"/>
              <a:t>26/10/2023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704A5E5-A073-4811-AA98-BE689CF8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784F60-74FD-471B-AD79-6A8A76B7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64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C5BE8B-9F43-4344-969A-1A52BB061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01D57B-D2F6-4192-925E-79B18655B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A844FF-7AF1-4604-BDBD-0381DCAFD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A97D92-6D49-434D-8745-BC9B59DD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2694-D739-438E-8E42-237ED185B196}" type="datetime1">
              <a:rPr lang="fr-FR" smtClean="0"/>
              <a:t>26/10/2023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81EADF-2AF5-4436-8929-A312D32A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7A7DCB-60A1-4855-9B33-DBDC661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09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7F8250-0BC1-4696-AFCB-3FE3EC890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EC5A56-84CA-425B-B5E6-F217AF154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042E164-3A42-4009-BFA4-D7DE25E54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D235C0-39A9-4D92-AFDE-60283727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899EB-0E32-4509-8F88-D29E1678B3D6}" type="datetime1">
              <a:rPr lang="fr-FR" smtClean="0"/>
              <a:t>26/10/2023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396B83-D484-4869-B43B-922A530D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00BC4-29E7-4521-94D3-B23F28AB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8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7F207D3-BD6F-4F4B-B9AC-ADA64472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C70F56-EBB8-4BB8-9A26-94AF22576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53336D-0095-4919-930B-FC02EB4A1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33260-2168-411A-A570-6494B1616D95}" type="datetime1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AD196-46C9-4EAB-A560-4E6E9F41B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416F72-9D64-4709-84EB-6E2DA08B3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E9A88-16D2-44FB-B6F9-15B804E18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93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wmf"/><Relationship Id="rId4" Type="http://schemas.microsoft.com/office/2007/relationships/hdphoto" Target="../media/hdphoto1.wdp"/><Relationship Id="rId9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07F19D-AD3B-4C08-9B6A-360106C8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391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9F6571-B2D1-4290-B78F-F49804ACA618}"/>
              </a:ext>
            </a:extLst>
          </p:cNvPr>
          <p:cNvSpPr/>
          <p:nvPr/>
        </p:nvSpPr>
        <p:spPr>
          <a:xfrm>
            <a:off x="1897225" y="491412"/>
            <a:ext cx="8397550" cy="145871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C39C7F-2A42-49BC-ADE9-46BA57725D79}"/>
              </a:ext>
            </a:extLst>
          </p:cNvPr>
          <p:cNvSpPr txBox="1"/>
          <p:nvPr/>
        </p:nvSpPr>
        <p:spPr>
          <a:xfrm>
            <a:off x="1897225" y="682160"/>
            <a:ext cx="839755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Projet théorie des graphes: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Simulation du contrôle aérien</a:t>
            </a:r>
            <a:endParaRPr lang="fr-FR">
              <a:solidFill>
                <a:schemeClr val="bg1"/>
              </a:solidFill>
              <a:latin typeface="Cascadia Code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E8E5A5-8419-4C18-87ED-AFD5295DC477}"/>
              </a:ext>
            </a:extLst>
          </p:cNvPr>
          <p:cNvSpPr/>
          <p:nvPr/>
        </p:nvSpPr>
        <p:spPr>
          <a:xfrm>
            <a:off x="371670" y="4998534"/>
            <a:ext cx="11448660" cy="1194318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6D90B2-4F96-4E58-A6A4-921C86B69AFA}"/>
              </a:ext>
            </a:extLst>
          </p:cNvPr>
          <p:cNvSpPr txBox="1"/>
          <p:nvPr/>
        </p:nvSpPr>
        <p:spPr>
          <a:xfrm>
            <a:off x="371670" y="5102383"/>
            <a:ext cx="11448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TD 7 Equipe n°1</a:t>
            </a:r>
          </a:p>
          <a:p>
            <a:pPr algn="ctr"/>
            <a:endParaRPr lang="fr-FR" b="1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fr-FR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Développé par HUANG Steeve, CHICHE Nicolas, DI GIANNANTONIO Thibault, CHAUVET Samuel </a:t>
            </a:r>
          </a:p>
        </p:txBody>
      </p:sp>
      <p:pic>
        <p:nvPicPr>
          <p:cNvPr id="7" name="Picture 2" descr="Afficher l’image source">
            <a:extLst>
              <a:ext uri="{FF2B5EF4-FFF2-40B4-BE49-F238E27FC236}">
                <a16:creationId xmlns:a16="http://schemas.microsoft.com/office/drawing/2014/main" id="{619E31E2-A3BF-42C3-BAB3-403A656F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DFBCD48-5B7E-4480-BF3F-80589DCB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160" y="6394161"/>
            <a:ext cx="2743200" cy="365125"/>
          </a:xfrm>
        </p:spPr>
        <p:txBody>
          <a:bodyPr/>
          <a:lstStyle/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" descr="Une image contenant ciel, extérieur, nature, planeur&#10;&#10;Description générée automatiquement">
            <a:extLst>
              <a:ext uri="{FF2B5EF4-FFF2-40B4-BE49-F238E27FC236}">
                <a16:creationId xmlns:a16="http://schemas.microsoft.com/office/drawing/2014/main" id="{2201C904-75BF-4D9D-9E76-7E8895314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20" y="0"/>
            <a:ext cx="12191980" cy="6863080"/>
          </a:xfrm>
          <a:prstGeom prst="rect">
            <a:avLst/>
          </a:prstGeom>
        </p:spPr>
      </p:pic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85C07A39-8AC0-4638-91DC-D9F48CA66160}"/>
              </a:ext>
            </a:extLst>
          </p:cNvPr>
          <p:cNvSpPr txBox="1">
            <a:spLocks/>
          </p:cNvSpPr>
          <p:nvPr/>
        </p:nvSpPr>
        <p:spPr>
          <a:xfrm>
            <a:off x="9307160" y="63941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pPr/>
              <a:t>10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2" descr="Afficher l’image source">
            <a:extLst>
              <a:ext uri="{FF2B5EF4-FFF2-40B4-BE49-F238E27FC236}">
                <a16:creationId xmlns:a16="http://schemas.microsoft.com/office/drawing/2014/main" id="{59464FD9-C3DF-46DA-8A04-660FA3B0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A212D8-CCCC-4F6A-84A6-5246E775F46F}"/>
              </a:ext>
            </a:extLst>
          </p:cNvPr>
          <p:cNvSpPr/>
          <p:nvPr/>
        </p:nvSpPr>
        <p:spPr>
          <a:xfrm>
            <a:off x="1717086" y="1699275"/>
            <a:ext cx="8757828" cy="646332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AAEE84D6-67CD-4BCF-AEE0-999CB286F441}"/>
              </a:ext>
            </a:extLst>
          </p:cNvPr>
          <p:cNvSpPr txBox="1"/>
          <p:nvPr/>
        </p:nvSpPr>
        <p:spPr>
          <a:xfrm>
            <a:off x="1717086" y="1699275"/>
            <a:ext cx="875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Informations stockées dans les fichiers textes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fr-FR" sz="1800" b="1" dirty="0">
                <a:solidFill>
                  <a:schemeClr val="bg1"/>
                </a:solidFill>
                <a:latin typeface="Cascadia Code"/>
              </a:rPr>
              <a:t>2 fichiers </a:t>
            </a:r>
            <a:r>
              <a:rPr lang="fr-FR" sz="1800" b="1" dirty="0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textes : 1 pour les avions et 1 pour les aéroports</a:t>
            </a:r>
            <a:r>
              <a:rPr lang="fr-FR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9E712-0DEE-440C-9604-A06F48D04E2D}"/>
              </a:ext>
            </a:extLst>
          </p:cNvPr>
          <p:cNvSpPr/>
          <p:nvPr/>
        </p:nvSpPr>
        <p:spPr>
          <a:xfrm>
            <a:off x="997800" y="2490884"/>
            <a:ext cx="5828002" cy="4268402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3E5C456F-570C-4416-9E0C-95492704D359}"/>
              </a:ext>
            </a:extLst>
          </p:cNvPr>
          <p:cNvSpPr txBox="1"/>
          <p:nvPr/>
        </p:nvSpPr>
        <p:spPr>
          <a:xfrm>
            <a:off x="1110774" y="2481192"/>
            <a:ext cx="572623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Fichier texte pour les aéroports :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Nombre d’aéroports,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nom de l’aéroport,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disponibilité de l’aéroport,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position de l’aéroport en x,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position de l’aéroport en y,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nombre de pistes,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nombre de places,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attente pour charger et décharger un avion,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temps d’accès aux pistes,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délai d'anticollision,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temps de décollage et d'atterrissage,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temps d'attente d'un avion pour pouvoir atterrir,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nombre d’aéroports autres asservis.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Numéro de l’aéroport asservi,</a:t>
            </a:r>
          </a:p>
          <a:p>
            <a:pPr marL="342900" indent="-34290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flot maximal du trajet.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AD15BB-4C64-4104-B474-993F4756B57C}"/>
              </a:ext>
            </a:extLst>
          </p:cNvPr>
          <p:cNvSpPr/>
          <p:nvPr/>
        </p:nvSpPr>
        <p:spPr>
          <a:xfrm>
            <a:off x="7246541" y="3429000"/>
            <a:ext cx="4329763" cy="2234208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E0E3B5E1-2D58-4F4E-8A62-DD7866171022}"/>
              </a:ext>
            </a:extLst>
          </p:cNvPr>
          <p:cNvSpPr txBox="1"/>
          <p:nvPr/>
        </p:nvSpPr>
        <p:spPr>
          <a:xfrm>
            <a:off x="7302774" y="3508862"/>
            <a:ext cx="4423458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600" b="1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Fichier texte pour les avions :</a:t>
            </a:r>
          </a:p>
          <a:p>
            <a:pPr marL="342900" indent="-342900">
              <a:buFontTx/>
              <a:buChar char="-"/>
            </a:pPr>
            <a:r>
              <a:rPr lang="fr-FR" sz="1600" b="1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Nombre d’avions,</a:t>
            </a:r>
          </a:p>
          <a:p>
            <a:pPr marL="342900" indent="-342900">
              <a:buFontTx/>
              <a:buChar char="-"/>
            </a:pPr>
            <a:r>
              <a:rPr lang="fr-FR" sz="1600" b="1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type de l'avion</a:t>
            </a:r>
          </a:p>
          <a:p>
            <a:pPr marL="342900" indent="-342900">
              <a:buFontTx/>
              <a:buChar char="-"/>
            </a:pPr>
            <a:r>
              <a:rPr lang="fr-FR" sz="1600" b="1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carburant</a:t>
            </a:r>
          </a:p>
          <a:p>
            <a:pPr marL="342900" indent="-342900">
              <a:buFontTx/>
              <a:buChar char="-"/>
            </a:pPr>
            <a:r>
              <a:rPr lang="fr-FR" sz="1600" b="1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consommation (litre pour 100km)</a:t>
            </a:r>
          </a:p>
          <a:p>
            <a:pPr marL="342900" indent="-342900">
              <a:buFontTx/>
              <a:buChar char="-"/>
            </a:pPr>
            <a:r>
              <a:rPr lang="fr-FR" sz="1600" b="1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capacite en carburant</a:t>
            </a:r>
          </a:p>
          <a:p>
            <a:pPr marL="342900" indent="-342900">
              <a:buFontTx/>
              <a:buChar char="-"/>
            </a:pPr>
            <a:r>
              <a:rPr lang="fr-FR" sz="1600" b="1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position de l'avion en x </a:t>
            </a:r>
            <a:endParaRPr lang="fr-FR" sz="1600" b="1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>
              <a:buFontTx/>
              <a:buChar char="-"/>
            </a:pPr>
            <a:r>
              <a:rPr lang="fr-FR" sz="1600" b="1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position de l'avion en 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96C13E-C9AF-4FE4-A0FF-E8E9C93297AF}"/>
              </a:ext>
            </a:extLst>
          </p:cNvPr>
          <p:cNvSpPr/>
          <p:nvPr/>
        </p:nvSpPr>
        <p:spPr>
          <a:xfrm>
            <a:off x="544452" y="255958"/>
            <a:ext cx="6509491" cy="548924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E0F3E7E-66F8-441A-B05D-C012CBBB732E}"/>
              </a:ext>
            </a:extLst>
          </p:cNvPr>
          <p:cNvSpPr txBox="1"/>
          <p:nvPr/>
        </p:nvSpPr>
        <p:spPr>
          <a:xfrm>
            <a:off x="246319" y="233359"/>
            <a:ext cx="716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Méthodologie de travail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EEBDE5-2B9B-4863-95E2-B4AD311E6D01}"/>
              </a:ext>
            </a:extLst>
          </p:cNvPr>
          <p:cNvSpPr/>
          <p:nvPr/>
        </p:nvSpPr>
        <p:spPr>
          <a:xfrm>
            <a:off x="1290635" y="1051493"/>
            <a:ext cx="5601950" cy="45197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1637928-AA03-43EE-B230-A175F7999257}"/>
              </a:ext>
            </a:extLst>
          </p:cNvPr>
          <p:cNvSpPr txBox="1"/>
          <p:nvPr/>
        </p:nvSpPr>
        <p:spPr>
          <a:xfrm>
            <a:off x="1290634" y="1051493"/>
            <a:ext cx="560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Notre approche du sujet (4/6)</a:t>
            </a:r>
          </a:p>
        </p:txBody>
      </p:sp>
    </p:spTree>
    <p:extLst>
      <p:ext uri="{BB962C8B-B14F-4D97-AF65-F5344CB8AC3E}">
        <p14:creationId xmlns:p14="http://schemas.microsoft.com/office/powerpoint/2010/main" val="31191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8053C2E8-222B-4362-8895-71F67BED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85C07A39-8AC0-4638-91DC-D9F48CA66160}"/>
              </a:ext>
            </a:extLst>
          </p:cNvPr>
          <p:cNvSpPr txBox="1">
            <a:spLocks/>
          </p:cNvSpPr>
          <p:nvPr/>
        </p:nvSpPr>
        <p:spPr>
          <a:xfrm>
            <a:off x="9307160" y="63941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pPr/>
              <a:t>11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2" descr="Afficher l’image source">
            <a:extLst>
              <a:ext uri="{FF2B5EF4-FFF2-40B4-BE49-F238E27FC236}">
                <a16:creationId xmlns:a16="http://schemas.microsoft.com/office/drawing/2014/main" id="{59464FD9-C3DF-46DA-8A04-660FA3B0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A212D8-CCCC-4F6A-84A6-5246E775F46F}"/>
              </a:ext>
            </a:extLst>
          </p:cNvPr>
          <p:cNvSpPr/>
          <p:nvPr/>
        </p:nvSpPr>
        <p:spPr>
          <a:xfrm>
            <a:off x="3172968" y="1787899"/>
            <a:ext cx="1819724" cy="394987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AAEE84D6-67CD-4BCF-AEE0-999CB286F441}"/>
              </a:ext>
            </a:extLst>
          </p:cNvPr>
          <p:cNvSpPr txBox="1"/>
          <p:nvPr/>
        </p:nvSpPr>
        <p:spPr>
          <a:xfrm>
            <a:off x="3172967" y="1791633"/>
            <a:ext cx="181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Algorithmes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9E712-0DEE-440C-9604-A06F48D04E2D}"/>
              </a:ext>
            </a:extLst>
          </p:cNvPr>
          <p:cNvSpPr/>
          <p:nvPr/>
        </p:nvSpPr>
        <p:spPr>
          <a:xfrm>
            <a:off x="128520" y="2558816"/>
            <a:ext cx="6085964" cy="3669072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Juice ITC" panose="04040403040A02020202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AD15BB-4C64-4104-B474-993F4756B57C}"/>
              </a:ext>
            </a:extLst>
          </p:cNvPr>
          <p:cNvSpPr/>
          <p:nvPr/>
        </p:nvSpPr>
        <p:spPr>
          <a:xfrm>
            <a:off x="6269947" y="3203760"/>
            <a:ext cx="5799915" cy="2404949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1262425C-F925-450E-9DEC-A9CBA0F68FDA}"/>
              </a:ext>
            </a:extLst>
          </p:cNvPr>
          <p:cNvSpPr txBox="1"/>
          <p:nvPr/>
        </p:nvSpPr>
        <p:spPr>
          <a:xfrm>
            <a:off x="6269947" y="3211980"/>
            <a:ext cx="594153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Algo Choix_type_avion( Aéroport de départ )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Suite &lt;- 0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Tant que ( Suite = 0 )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Saisie du type d’avion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Pour i allant de 0 au nombre d’avions de l’aéroport -1 :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      Si (l’avion trouvé correspond au type recherché          </a:t>
            </a:r>
            <a:r>
              <a:rPr lang="fr-FR" sz="1100" b="1" dirty="0">
                <a:solidFill>
                  <a:srgbClr val="878987"/>
                </a:solidFill>
                <a:latin typeface="Cascadia Code" panose="020B0609020000020004" pitchFamily="49" charset="0"/>
              </a:rPr>
              <a:t>u</a:t>
            </a:r>
            <a:r>
              <a:rPr lang="fr-FR" sz="1100" b="1" dirty="0">
                <a:solidFill>
                  <a:srgbClr val="122129"/>
                </a:solidFill>
                <a:latin typeface="Cascadia Code" panose="020B0609020000020004" pitchFamily="49" charset="0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    et Suite = 0):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            On prend cet avion pour le vol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            Suite &lt;- 1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      Fin Si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Fin Pour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Fin Tant que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Fin Algo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EC481-286E-4ACF-BC3A-6788E26F98BC}"/>
              </a:ext>
            </a:extLst>
          </p:cNvPr>
          <p:cNvSpPr/>
          <p:nvPr/>
        </p:nvSpPr>
        <p:spPr>
          <a:xfrm>
            <a:off x="544452" y="255958"/>
            <a:ext cx="6509491" cy="548924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2EF079-1046-45E8-9FE9-A2D3976C5876}"/>
              </a:ext>
            </a:extLst>
          </p:cNvPr>
          <p:cNvSpPr txBox="1"/>
          <p:nvPr/>
        </p:nvSpPr>
        <p:spPr>
          <a:xfrm>
            <a:off x="246319" y="233359"/>
            <a:ext cx="716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Méthodologie de travail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2CB2CC-4B63-4F76-AEB0-4C0DB1EBA640}"/>
              </a:ext>
            </a:extLst>
          </p:cNvPr>
          <p:cNvSpPr/>
          <p:nvPr/>
        </p:nvSpPr>
        <p:spPr>
          <a:xfrm>
            <a:off x="1290635" y="1051493"/>
            <a:ext cx="5601950" cy="45197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269FC8-AEC0-484D-A2BA-FF010C10AC28}"/>
              </a:ext>
            </a:extLst>
          </p:cNvPr>
          <p:cNvSpPr txBox="1"/>
          <p:nvPr/>
        </p:nvSpPr>
        <p:spPr>
          <a:xfrm>
            <a:off x="1290634" y="1051493"/>
            <a:ext cx="560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Notre approche du sujet (5/6)</a:t>
            </a: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4B3A7C04-FAFF-400D-89A1-7EB9B084718D}"/>
              </a:ext>
            </a:extLst>
          </p:cNvPr>
          <p:cNvSpPr txBox="1"/>
          <p:nvPr/>
        </p:nvSpPr>
        <p:spPr>
          <a:xfrm>
            <a:off x="203465" y="2580737"/>
            <a:ext cx="60859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Algo Saisie_vol(  )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Recherche des composantes connexes (CC)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Suite &lt;- 0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Tant que ( Suite = 0 )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Saisie de l’aéroport de départ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Si l’aéroport doit être disponible, au moins un avion doit         </a:t>
            </a:r>
            <a:r>
              <a:rPr lang="fr-FR" sz="1100" b="1" dirty="0">
                <a:solidFill>
                  <a:srgbClr val="2A4965"/>
                </a:solidFill>
                <a:latin typeface="Cascadia Code" panose="020B0609020000020004" pitchFamily="49" charset="0"/>
              </a:rPr>
              <a:t>u</a:t>
            </a:r>
            <a:r>
              <a:rPr lang="fr-FR" sz="1100" b="1" dirty="0">
                <a:solidFill>
                  <a:srgbClr val="194646"/>
                </a:solidFill>
                <a:latin typeface="Cascadia Code" panose="020B0609020000020004" pitchFamily="49" charset="0"/>
              </a:rPr>
              <a:t> </a:t>
            </a:r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être présent et l’aéroport doit faire d’une CC dont au                </a:t>
            </a:r>
            <a:r>
              <a:rPr lang="fr-FR" sz="1100" b="1" dirty="0">
                <a:solidFill>
                  <a:srgbClr val="184D4A"/>
                </a:solidFill>
                <a:latin typeface="Cascadia Code" panose="020B0609020000020004" pitchFamily="49" charset="0"/>
              </a:rPr>
              <a:t> </a:t>
            </a:r>
            <a:r>
              <a:rPr lang="fr-FR" sz="1100" b="1" dirty="0">
                <a:solidFill>
                  <a:srgbClr val="284964"/>
                </a:solidFill>
                <a:latin typeface="Cascadia Code" panose="020B0609020000020004" pitchFamily="49" charset="0"/>
              </a:rPr>
              <a:t>u</a:t>
            </a:r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moins deux aéroports sont présents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     Suite &lt;- 1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Fin Si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Fin Tant que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Suite &lt;- 0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Tant que ( Suite = 0 )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Saisie de l’aéroport de départ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    Si l’aéroport est disponible, et l’aéroport doit faire </a:t>
            </a:r>
            <a:r>
              <a:rPr lang="fr-FR" sz="1100" b="1" dirty="0">
                <a:solidFill>
                  <a:srgbClr val="1E3348"/>
                </a:solidFill>
                <a:latin typeface="Cascadia Code" panose="020B0609020000020004" pitchFamily="49" charset="0"/>
              </a:rPr>
              <a:t>u</a:t>
            </a:r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   partie de la même CC de l’aéroport de départ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           Suite &lt;- 1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          Fin Si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       Fin Tant que</a:t>
            </a:r>
          </a:p>
          <a:p>
            <a:r>
              <a:rPr lang="fr-FR" sz="1100" b="1" dirty="0">
                <a:solidFill>
                  <a:schemeClr val="bg1"/>
                </a:solidFill>
                <a:latin typeface="Cascadia Code" panose="020B0609020000020004" pitchFamily="49" charset="0"/>
              </a:rPr>
              <a:t>Fin Algo</a:t>
            </a:r>
          </a:p>
        </p:txBody>
      </p:sp>
    </p:spTree>
    <p:extLst>
      <p:ext uri="{BB962C8B-B14F-4D97-AF65-F5344CB8AC3E}">
        <p14:creationId xmlns:p14="http://schemas.microsoft.com/office/powerpoint/2010/main" val="305293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4E02A44A-AAEA-4D34-8423-73768640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EF3DA603-C666-4E18-AF36-A3767CAA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160" y="6394161"/>
            <a:ext cx="2743200" cy="365125"/>
          </a:xfrm>
        </p:spPr>
        <p:txBody>
          <a:bodyPr/>
          <a:lstStyle/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12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2" descr="Afficher l’image source">
            <a:extLst>
              <a:ext uri="{FF2B5EF4-FFF2-40B4-BE49-F238E27FC236}">
                <a16:creationId xmlns:a16="http://schemas.microsoft.com/office/drawing/2014/main" id="{D0BD173A-A75C-41B1-A147-9AA9692E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681F7E-42C1-B036-AB06-8F8762CCD63E}"/>
              </a:ext>
            </a:extLst>
          </p:cNvPr>
          <p:cNvSpPr/>
          <p:nvPr/>
        </p:nvSpPr>
        <p:spPr>
          <a:xfrm>
            <a:off x="176047" y="3254216"/>
            <a:ext cx="11775367" cy="2095826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B47E9E8-D269-0670-6E70-5BD3E2240B65}"/>
              </a:ext>
            </a:extLst>
          </p:cNvPr>
          <p:cNvSpPr txBox="1"/>
          <p:nvPr/>
        </p:nvSpPr>
        <p:spPr>
          <a:xfrm>
            <a:off x="1896940" y="3446468"/>
            <a:ext cx="1533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Welsh et Powell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129608-7B8A-4C9D-6777-D67B16880A1E}"/>
              </a:ext>
            </a:extLst>
          </p:cNvPr>
          <p:cNvSpPr txBox="1"/>
          <p:nvPr/>
        </p:nvSpPr>
        <p:spPr>
          <a:xfrm>
            <a:off x="7950428" y="3511934"/>
            <a:ext cx="18107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Dijkstra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922FB86-7596-4726-7F2D-9DB3B14FBB6C}"/>
              </a:ext>
            </a:extLst>
          </p:cNvPr>
          <p:cNvSpPr txBox="1"/>
          <p:nvPr/>
        </p:nvSpPr>
        <p:spPr>
          <a:xfrm>
            <a:off x="6316931" y="3396172"/>
            <a:ext cx="13953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Ford Fulkerson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3B3036-90D1-2293-66FD-6EA25C880781}"/>
              </a:ext>
            </a:extLst>
          </p:cNvPr>
          <p:cNvSpPr/>
          <p:nvPr/>
        </p:nvSpPr>
        <p:spPr>
          <a:xfrm>
            <a:off x="2109694" y="1959070"/>
            <a:ext cx="6549860" cy="45197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Complexité des différents algorithmes utilisés</a:t>
            </a:r>
            <a:endParaRPr lang="fr-FR" sz="16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4C51D4-19AA-F8F0-4C28-AFCA0E5FF6E6}"/>
              </a:ext>
            </a:extLst>
          </p:cNvPr>
          <p:cNvSpPr txBox="1"/>
          <p:nvPr/>
        </p:nvSpPr>
        <p:spPr>
          <a:xfrm>
            <a:off x="3294115" y="4485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 b="1">
              <a:cs typeface="Calibri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EBC8F4B-84FE-9FF7-EC36-999E97D8D901}"/>
              </a:ext>
            </a:extLst>
          </p:cNvPr>
          <p:cNvSpPr txBox="1"/>
          <p:nvPr/>
        </p:nvSpPr>
        <p:spPr>
          <a:xfrm>
            <a:off x="224596" y="3569578"/>
            <a:ext cx="16202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Algorithmes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C2383-789D-90E2-1BDF-EBE3A7AB2329}"/>
              </a:ext>
            </a:extLst>
          </p:cNvPr>
          <p:cNvSpPr/>
          <p:nvPr/>
        </p:nvSpPr>
        <p:spPr>
          <a:xfrm>
            <a:off x="1867200" y="3267509"/>
            <a:ext cx="59480" cy="2088000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537978F-305C-72D1-D9E3-56E2DFB0812C}"/>
              </a:ext>
            </a:extLst>
          </p:cNvPr>
          <p:cNvSpPr txBox="1"/>
          <p:nvPr/>
        </p:nvSpPr>
        <p:spPr>
          <a:xfrm>
            <a:off x="264386" y="4586765"/>
            <a:ext cx="14798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Complexité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18FE479-727F-32FF-2A77-491AB389327F}"/>
              </a:ext>
            </a:extLst>
          </p:cNvPr>
          <p:cNvSpPr txBox="1"/>
          <p:nvPr/>
        </p:nvSpPr>
        <p:spPr>
          <a:xfrm>
            <a:off x="2109694" y="4610381"/>
            <a:ext cx="12186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O(n + m)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42E9FB9-19ED-6C86-9627-846BE05F44D5}"/>
              </a:ext>
            </a:extLst>
          </p:cNvPr>
          <p:cNvSpPr txBox="1"/>
          <p:nvPr/>
        </p:nvSpPr>
        <p:spPr>
          <a:xfrm>
            <a:off x="7905986" y="4588136"/>
            <a:ext cx="22467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O(m + n log(n))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6E54B91-6DE0-B19F-13EC-2233F84B5B37}"/>
              </a:ext>
            </a:extLst>
          </p:cNvPr>
          <p:cNvSpPr txBox="1"/>
          <p:nvPr/>
        </p:nvSpPr>
        <p:spPr>
          <a:xfrm>
            <a:off x="6034692" y="4357050"/>
            <a:ext cx="190098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O(Km)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K:valeur du flot maximal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1B18D9-6AA1-4AEC-87B0-51F41CE4699C}"/>
              </a:ext>
            </a:extLst>
          </p:cNvPr>
          <p:cNvSpPr/>
          <p:nvPr/>
        </p:nvSpPr>
        <p:spPr>
          <a:xfrm>
            <a:off x="544452" y="255958"/>
            <a:ext cx="6509491" cy="548924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9574747-EC22-46FE-B57D-6CD2375CA95C}"/>
              </a:ext>
            </a:extLst>
          </p:cNvPr>
          <p:cNvSpPr txBox="1"/>
          <p:nvPr/>
        </p:nvSpPr>
        <p:spPr>
          <a:xfrm>
            <a:off x="246319" y="233359"/>
            <a:ext cx="716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Méthodologie de travail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A2D346-E491-4BED-B276-4E8FBBA9D31A}"/>
              </a:ext>
            </a:extLst>
          </p:cNvPr>
          <p:cNvSpPr/>
          <p:nvPr/>
        </p:nvSpPr>
        <p:spPr>
          <a:xfrm>
            <a:off x="1290635" y="1051493"/>
            <a:ext cx="5601950" cy="45197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597DA97-6383-41E9-8D3B-BC46666331F9}"/>
              </a:ext>
            </a:extLst>
          </p:cNvPr>
          <p:cNvSpPr txBox="1"/>
          <p:nvPr/>
        </p:nvSpPr>
        <p:spPr>
          <a:xfrm>
            <a:off x="1290634" y="1051493"/>
            <a:ext cx="560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Notre approche du sujet (6/6)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109312-3C44-46A5-9257-1EC102A4030E}"/>
              </a:ext>
            </a:extLst>
          </p:cNvPr>
          <p:cNvSpPr/>
          <p:nvPr/>
        </p:nvSpPr>
        <p:spPr>
          <a:xfrm rot="16200000">
            <a:off x="6018791" y="-1666677"/>
            <a:ext cx="72000" cy="11772000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F3E261-7ABD-4FBE-9CDE-7C7FEA3E7CB5}"/>
              </a:ext>
            </a:extLst>
          </p:cNvPr>
          <p:cNvSpPr/>
          <p:nvPr/>
        </p:nvSpPr>
        <p:spPr>
          <a:xfrm>
            <a:off x="3425612" y="3252765"/>
            <a:ext cx="59480" cy="2088000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4AE0AE2-F5AC-4DEC-8645-64C3A1472DCC}"/>
              </a:ext>
            </a:extLst>
          </p:cNvPr>
          <p:cNvSpPr txBox="1"/>
          <p:nvPr/>
        </p:nvSpPr>
        <p:spPr>
          <a:xfrm>
            <a:off x="3575724" y="4588405"/>
            <a:ext cx="12186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O(n + m)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91E927C-EAEF-47E0-AC71-2B14E59BAE4C}"/>
              </a:ext>
            </a:extLst>
          </p:cNvPr>
          <p:cNvSpPr txBox="1"/>
          <p:nvPr/>
        </p:nvSpPr>
        <p:spPr>
          <a:xfrm>
            <a:off x="4859678" y="4594821"/>
            <a:ext cx="11776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O(n + m)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0EF2EC1-7570-4AD9-A119-EE06D2EE6F2B}"/>
              </a:ext>
            </a:extLst>
          </p:cNvPr>
          <p:cNvSpPr txBox="1"/>
          <p:nvPr/>
        </p:nvSpPr>
        <p:spPr>
          <a:xfrm>
            <a:off x="3582347" y="3489710"/>
            <a:ext cx="10965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BFS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29AB4A-93B4-4E01-8641-703E33017C58}"/>
              </a:ext>
            </a:extLst>
          </p:cNvPr>
          <p:cNvSpPr/>
          <p:nvPr/>
        </p:nvSpPr>
        <p:spPr>
          <a:xfrm>
            <a:off x="4767718" y="3257680"/>
            <a:ext cx="59480" cy="2088000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638DD56-165B-4BBF-958F-2DF7C1E8CDDD}"/>
              </a:ext>
            </a:extLst>
          </p:cNvPr>
          <p:cNvSpPr txBox="1"/>
          <p:nvPr/>
        </p:nvSpPr>
        <p:spPr>
          <a:xfrm>
            <a:off x="4903940" y="3489710"/>
            <a:ext cx="10965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DFS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9568C5-D29A-4775-A849-B5CA68DC9AD2}"/>
              </a:ext>
            </a:extLst>
          </p:cNvPr>
          <p:cNvSpPr/>
          <p:nvPr/>
        </p:nvSpPr>
        <p:spPr>
          <a:xfrm>
            <a:off x="6091089" y="3254455"/>
            <a:ext cx="59480" cy="2088000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0FDD312-D044-4677-90FA-A698ECF43859}"/>
              </a:ext>
            </a:extLst>
          </p:cNvPr>
          <p:cNvSpPr/>
          <p:nvPr/>
        </p:nvSpPr>
        <p:spPr>
          <a:xfrm>
            <a:off x="7829417" y="3256030"/>
            <a:ext cx="59480" cy="2088000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B7FA19-E09B-4C5D-88FC-39B67979540C}"/>
              </a:ext>
            </a:extLst>
          </p:cNvPr>
          <p:cNvSpPr/>
          <p:nvPr/>
        </p:nvSpPr>
        <p:spPr>
          <a:xfrm>
            <a:off x="9855062" y="3272516"/>
            <a:ext cx="59480" cy="2088000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9D76237B-0B25-4C61-815B-DB53E882BD70}"/>
              </a:ext>
            </a:extLst>
          </p:cNvPr>
          <p:cNvSpPr txBox="1"/>
          <p:nvPr/>
        </p:nvSpPr>
        <p:spPr>
          <a:xfrm>
            <a:off x="10045023" y="3560609"/>
            <a:ext cx="18107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b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Kruskal</a:t>
            </a:r>
            <a:endParaRPr lang="fr-FR" sz="1600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AB8A445-4C57-43F2-8584-CB65DC45DBF9}"/>
              </a:ext>
            </a:extLst>
          </p:cNvPr>
          <p:cNvSpPr txBox="1"/>
          <p:nvPr/>
        </p:nvSpPr>
        <p:spPr>
          <a:xfrm>
            <a:off x="9952282" y="4594821"/>
            <a:ext cx="22467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O(mlog(n) + mn)</a:t>
            </a:r>
          </a:p>
        </p:txBody>
      </p:sp>
    </p:spTree>
    <p:extLst>
      <p:ext uri="{BB962C8B-B14F-4D97-AF65-F5344CB8AC3E}">
        <p14:creationId xmlns:p14="http://schemas.microsoft.com/office/powerpoint/2010/main" val="311698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422C83-CCEC-4CF9-8A40-6367C3CF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E184D9-DCB0-4C9B-A1D0-33CE12503389}"/>
              </a:ext>
            </a:extLst>
          </p:cNvPr>
          <p:cNvSpPr/>
          <p:nvPr/>
        </p:nvSpPr>
        <p:spPr>
          <a:xfrm>
            <a:off x="2713581" y="2882588"/>
            <a:ext cx="2722989" cy="3555697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DC4D15C-7F6E-41E7-9559-84D3B1B7494B}"/>
              </a:ext>
            </a:extLst>
          </p:cNvPr>
          <p:cNvSpPr txBox="1"/>
          <p:nvPr/>
        </p:nvSpPr>
        <p:spPr>
          <a:xfrm>
            <a:off x="2729142" y="2919804"/>
            <a:ext cx="2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Thibault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E57C3D-80D3-47F3-841C-E08CE96BFA4C}"/>
              </a:ext>
            </a:extLst>
          </p:cNvPr>
          <p:cNvSpPr/>
          <p:nvPr/>
        </p:nvSpPr>
        <p:spPr>
          <a:xfrm>
            <a:off x="2713582" y="3285859"/>
            <a:ext cx="2715210" cy="80602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atin typeface="Juice ITC" panose="04040403040A02020202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F231E3-F2F7-4A6D-9585-98F892094ADD}"/>
              </a:ext>
            </a:extLst>
          </p:cNvPr>
          <p:cNvSpPr/>
          <p:nvPr/>
        </p:nvSpPr>
        <p:spPr>
          <a:xfrm>
            <a:off x="5824988" y="2866115"/>
            <a:ext cx="2715210" cy="3566216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C399A60-7ACB-426E-AF18-230805831008}"/>
              </a:ext>
            </a:extLst>
          </p:cNvPr>
          <p:cNvSpPr txBox="1"/>
          <p:nvPr/>
        </p:nvSpPr>
        <p:spPr>
          <a:xfrm>
            <a:off x="5824987" y="2903331"/>
            <a:ext cx="271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Samuel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5BD37D-FD93-40D5-927F-95E9B403D0D7}"/>
              </a:ext>
            </a:extLst>
          </p:cNvPr>
          <p:cNvSpPr/>
          <p:nvPr/>
        </p:nvSpPr>
        <p:spPr>
          <a:xfrm>
            <a:off x="5824988" y="3269386"/>
            <a:ext cx="2715210" cy="80602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atin typeface="Juice ITC" panose="04040403040A02020202" pitchFamily="82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29163BD-CA62-4F7A-A0E3-97991B26FC2F}"/>
              </a:ext>
            </a:extLst>
          </p:cNvPr>
          <p:cNvSpPr txBox="1"/>
          <p:nvPr/>
        </p:nvSpPr>
        <p:spPr>
          <a:xfrm>
            <a:off x="2705802" y="3423772"/>
            <a:ext cx="2715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 Analyse et respect du cahier des charges</a:t>
            </a:r>
          </a:p>
        </p:txBody>
      </p:sp>
      <p:pic>
        <p:nvPicPr>
          <p:cNvPr id="28" name="Picture 2" descr="Afficher l’image source">
            <a:extLst>
              <a:ext uri="{FF2B5EF4-FFF2-40B4-BE49-F238E27FC236}">
                <a16:creationId xmlns:a16="http://schemas.microsoft.com/office/drawing/2014/main" id="{5C49E11A-DA90-4250-91EB-51ADAC5A4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Espace réservé du numéro de diapositive 7">
            <a:extLst>
              <a:ext uri="{FF2B5EF4-FFF2-40B4-BE49-F238E27FC236}">
                <a16:creationId xmlns:a16="http://schemas.microsoft.com/office/drawing/2014/main" id="{D0618264-D1B6-4CB8-AE85-CCA9534E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160" y="6394161"/>
            <a:ext cx="2743200" cy="365125"/>
          </a:xfrm>
        </p:spPr>
        <p:txBody>
          <a:bodyPr/>
          <a:lstStyle/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13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4" name="ZoneTexte 26">
            <a:extLst>
              <a:ext uri="{FF2B5EF4-FFF2-40B4-BE49-F238E27FC236}">
                <a16:creationId xmlns:a16="http://schemas.microsoft.com/office/drawing/2014/main" id="{90980C34-5ACE-4F74-A7D4-DF3E170A52CB}"/>
              </a:ext>
            </a:extLst>
          </p:cNvPr>
          <p:cNvSpPr txBox="1"/>
          <p:nvPr/>
        </p:nvSpPr>
        <p:spPr>
          <a:xfrm>
            <a:off x="5874504" y="4216825"/>
            <a:ext cx="2699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 Projet sur le domaine de l’aéronautique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9803610-1AB5-4DF6-B64A-9B64F4F55267}"/>
              </a:ext>
            </a:extLst>
          </p:cNvPr>
          <p:cNvSpPr txBox="1"/>
          <p:nvPr/>
        </p:nvSpPr>
        <p:spPr>
          <a:xfrm>
            <a:off x="5851166" y="3406071"/>
            <a:ext cx="2699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 Projet avec  simulation graphique sur Allegro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7BF4073-8AB8-4C96-A38D-FD0EA8F5F0D5}"/>
              </a:ext>
            </a:extLst>
          </p:cNvPr>
          <p:cNvSpPr txBox="1"/>
          <p:nvPr/>
        </p:nvSpPr>
        <p:spPr>
          <a:xfrm>
            <a:off x="2705802" y="4028007"/>
            <a:ext cx="2715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 Consolidation des compétences en C++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D0F6B19-7B40-4C4F-AE31-2DAE4AF4A9B1}"/>
              </a:ext>
            </a:extLst>
          </p:cNvPr>
          <p:cNvSpPr txBox="1"/>
          <p:nvPr/>
        </p:nvSpPr>
        <p:spPr>
          <a:xfrm>
            <a:off x="2712905" y="4571919"/>
            <a:ext cx="280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 Mise en pratique de la théorie des graphes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2E9D85A-D154-49BB-840E-925075CD2021}"/>
              </a:ext>
            </a:extLst>
          </p:cNvPr>
          <p:cNvSpPr txBox="1"/>
          <p:nvPr/>
        </p:nvSpPr>
        <p:spPr>
          <a:xfrm>
            <a:off x="2702287" y="5138390"/>
            <a:ext cx="2715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 Méthodologie et organisation du travail en groupe</a:t>
            </a:r>
          </a:p>
        </p:txBody>
      </p:sp>
      <p:sp>
        <p:nvSpPr>
          <p:cNvPr id="35" name="ZoneTexte 26">
            <a:extLst>
              <a:ext uri="{FF2B5EF4-FFF2-40B4-BE49-F238E27FC236}">
                <a16:creationId xmlns:a16="http://schemas.microsoft.com/office/drawing/2014/main" id="{0996508E-7F7E-4586-BD96-A1997939EA31}"/>
              </a:ext>
            </a:extLst>
          </p:cNvPr>
          <p:cNvSpPr txBox="1"/>
          <p:nvPr/>
        </p:nvSpPr>
        <p:spPr>
          <a:xfrm>
            <a:off x="5874504" y="5045450"/>
            <a:ext cx="2715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 Utilisation de Github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DF992D-1C12-40C2-B26D-2B66CF5D5CB6}"/>
              </a:ext>
            </a:extLst>
          </p:cNvPr>
          <p:cNvSpPr/>
          <p:nvPr/>
        </p:nvSpPr>
        <p:spPr>
          <a:xfrm>
            <a:off x="618258" y="317533"/>
            <a:ext cx="7807068" cy="64977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6C87EBE-AC7E-4F49-9936-EF70ACBBE413}"/>
              </a:ext>
            </a:extLst>
          </p:cNvPr>
          <p:cNvSpPr txBox="1"/>
          <p:nvPr/>
        </p:nvSpPr>
        <p:spPr>
          <a:xfrm>
            <a:off x="684298" y="345315"/>
            <a:ext cx="7674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3. Bilan individuel &amp; collectif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23E2E1-50D5-4C5A-B50B-025E08E516BF}"/>
              </a:ext>
            </a:extLst>
          </p:cNvPr>
          <p:cNvSpPr/>
          <p:nvPr/>
        </p:nvSpPr>
        <p:spPr>
          <a:xfrm>
            <a:off x="2857379" y="1262413"/>
            <a:ext cx="6492240" cy="1398559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837A7EB-B0F4-4757-8510-6A94BB0258CA}"/>
              </a:ext>
            </a:extLst>
          </p:cNvPr>
          <p:cNvSpPr txBox="1"/>
          <p:nvPr/>
        </p:nvSpPr>
        <p:spPr>
          <a:xfrm>
            <a:off x="3121539" y="1299847"/>
            <a:ext cx="6228080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 Renforcement des connaissances en C++</a:t>
            </a:r>
          </a:p>
          <a:p>
            <a:r>
              <a:rPr lang="fr-FR" sz="1600" b="1" dirty="0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+ Application concrète de la théorie des graphes</a:t>
            </a:r>
            <a:endParaRPr lang="fr-FR" sz="1600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 Développement graphique avec Allegro</a:t>
            </a:r>
          </a:p>
          <a:p>
            <a:r>
              <a:rPr lang="fr-FR" sz="1600" b="1" dirty="0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+ Respect des contraintes du cahier des charges</a:t>
            </a:r>
            <a:endParaRPr lang="fr-FR" sz="1600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 Bonne organisation du temps et du travail</a:t>
            </a:r>
          </a:p>
        </p:txBody>
      </p:sp>
    </p:spTree>
    <p:extLst>
      <p:ext uri="{BB962C8B-B14F-4D97-AF65-F5344CB8AC3E}">
        <p14:creationId xmlns:p14="http://schemas.microsoft.com/office/powerpoint/2010/main" val="713405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icrosoft Flight Simulator im Test: So nah an der Realität">
            <a:extLst>
              <a:ext uri="{FF2B5EF4-FFF2-40B4-BE49-F238E27FC236}">
                <a16:creationId xmlns:a16="http://schemas.microsoft.com/office/drawing/2014/main" id="{8561F66B-6F3F-4091-9E66-9099973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3E45EC-20A8-487F-9B8F-B8278702D3AC}"/>
              </a:ext>
            </a:extLst>
          </p:cNvPr>
          <p:cNvSpPr/>
          <p:nvPr/>
        </p:nvSpPr>
        <p:spPr>
          <a:xfrm>
            <a:off x="646923" y="640080"/>
            <a:ext cx="11035004" cy="5723397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9F3D88-0161-49C4-8A4B-B78BFCD06467}"/>
              </a:ext>
            </a:extLst>
          </p:cNvPr>
          <p:cNvSpPr txBox="1"/>
          <p:nvPr/>
        </p:nvSpPr>
        <p:spPr>
          <a:xfrm>
            <a:off x="1304730" y="1635710"/>
            <a:ext cx="9966650" cy="465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Sources 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https://www.pairform.fr/doc/1/32/180/web/co/FlotFulkerson.html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Cours : Théorie des graphes, Section : sujets de TD/TP </a:t>
            </a:r>
            <a:r>
              <a:rPr lang="en-US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(morceaux de code de TP)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Cours : Théorie des graphes, Section : </a:t>
            </a:r>
            <a:r>
              <a:rPr lang="fr-FR" sz="1600" b="0" i="1" u="none" strike="noStrike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Cours et Vidéos de cours teams 2021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Sources graphiques &amp; sonores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 tirées du jeu “Flight Simulator”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https://www.bimago.fr/tableaux/cartes-du-monde.html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https://www.youtube.com/watch?v=TYqJALPVn0Y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i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Logiciels utilisés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CodeBlocks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PowerPoint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Paint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Draw.io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744C18-A64F-4FAE-AEAE-2E0B8E02A1A1}"/>
              </a:ext>
            </a:extLst>
          </p:cNvPr>
          <p:cNvSpPr txBox="1"/>
          <p:nvPr/>
        </p:nvSpPr>
        <p:spPr>
          <a:xfrm>
            <a:off x="1304730" y="851908"/>
            <a:ext cx="269810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4. Sources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56F8514-279F-4FFF-9D41-DE048A1308A9}"/>
              </a:ext>
            </a:extLst>
          </p:cNvPr>
          <p:cNvCxnSpPr>
            <a:cxnSpLocks/>
          </p:cNvCxnSpPr>
          <p:nvPr/>
        </p:nvCxnSpPr>
        <p:spPr>
          <a:xfrm>
            <a:off x="1399694" y="1505130"/>
            <a:ext cx="33913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2" descr="Afficher l’image source">
            <a:extLst>
              <a:ext uri="{FF2B5EF4-FFF2-40B4-BE49-F238E27FC236}">
                <a16:creationId xmlns:a16="http://schemas.microsoft.com/office/drawing/2014/main" id="{4E5AC49F-D8C2-474B-8335-496C165D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4665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numéro de diapositive 7">
            <a:extLst>
              <a:ext uri="{FF2B5EF4-FFF2-40B4-BE49-F238E27FC236}">
                <a16:creationId xmlns:a16="http://schemas.microsoft.com/office/drawing/2014/main" id="{E822C2DD-D8F8-4CFF-B14E-B4FEC87C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160" y="6394161"/>
            <a:ext cx="2743200" cy="365125"/>
          </a:xfrm>
        </p:spPr>
        <p:txBody>
          <a:bodyPr/>
          <a:lstStyle/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14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3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8F914B1-A9C6-4E55-9F67-FC16055B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FF6082-6E44-4DEE-B672-C7F4EF4A74B8}"/>
              </a:ext>
            </a:extLst>
          </p:cNvPr>
          <p:cNvSpPr/>
          <p:nvPr/>
        </p:nvSpPr>
        <p:spPr>
          <a:xfrm>
            <a:off x="1373981" y="2771192"/>
            <a:ext cx="9444037" cy="1380930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C134AF-315A-4425-A7BB-10AF8E2BC6C6}"/>
              </a:ext>
            </a:extLst>
          </p:cNvPr>
          <p:cNvSpPr txBox="1"/>
          <p:nvPr/>
        </p:nvSpPr>
        <p:spPr>
          <a:xfrm>
            <a:off x="1373981" y="2890390"/>
            <a:ext cx="9444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Merci de l’attention que vous avez portée à l’écoute de notre projet !</a:t>
            </a:r>
          </a:p>
        </p:txBody>
      </p:sp>
      <p:pic>
        <p:nvPicPr>
          <p:cNvPr id="7" name="Picture 2" descr="Afficher l’image source">
            <a:extLst>
              <a:ext uri="{FF2B5EF4-FFF2-40B4-BE49-F238E27FC236}">
                <a16:creationId xmlns:a16="http://schemas.microsoft.com/office/drawing/2014/main" id="{7ACB4FDD-32C2-47F7-852F-099FB4777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80E3CAC8-A793-4428-B6C8-BCFAD7E8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160" y="6394161"/>
            <a:ext cx="2743200" cy="365125"/>
          </a:xfrm>
        </p:spPr>
        <p:txBody>
          <a:bodyPr/>
          <a:lstStyle/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15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62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extérieur, plane, ciel, avion&#10;&#10;Description générée automatiquement">
            <a:extLst>
              <a:ext uri="{FF2B5EF4-FFF2-40B4-BE49-F238E27FC236}">
                <a16:creationId xmlns:a16="http://schemas.microsoft.com/office/drawing/2014/main" id="{6EC22183-FAD9-42DB-99DF-8F77D1048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8C78D-2B49-43BF-BAC0-9F5AD9DD87D6}"/>
              </a:ext>
            </a:extLst>
          </p:cNvPr>
          <p:cNvSpPr/>
          <p:nvPr/>
        </p:nvSpPr>
        <p:spPr>
          <a:xfrm>
            <a:off x="1048141" y="741680"/>
            <a:ext cx="5865846" cy="5350446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7FCCE2F-E12C-4650-83E1-D1B1EFFFE75E}"/>
              </a:ext>
            </a:extLst>
          </p:cNvPr>
          <p:cNvSpPr txBox="1"/>
          <p:nvPr/>
        </p:nvSpPr>
        <p:spPr>
          <a:xfrm>
            <a:off x="1463558" y="2477712"/>
            <a:ext cx="586584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Diagramme de classes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US" sz="2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Méthodologie de travail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Répartition des tâches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Diagramme de Pert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Notre approche du sujet</a:t>
            </a:r>
          </a:p>
          <a:p>
            <a:pPr>
              <a:spcAft>
                <a:spcPts val="1200"/>
              </a:spcAft>
            </a:pPr>
            <a:r>
              <a:rPr lang="en-US" sz="2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3.Bilan individuel &amp; collectif</a:t>
            </a:r>
          </a:p>
          <a:p>
            <a:pPr>
              <a:spcAft>
                <a:spcPts val="1200"/>
              </a:spcAft>
            </a:pPr>
            <a:r>
              <a:rPr lang="en-US" sz="2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4.Nos sources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2665E0-836E-429F-A12D-F8FF438E327D}"/>
              </a:ext>
            </a:extLst>
          </p:cNvPr>
          <p:cNvSpPr txBox="1"/>
          <p:nvPr/>
        </p:nvSpPr>
        <p:spPr>
          <a:xfrm>
            <a:off x="1463558" y="1239825"/>
            <a:ext cx="23824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Sommaire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BDF78EC-9322-49F8-BBDE-77380D2570E6}"/>
              </a:ext>
            </a:extLst>
          </p:cNvPr>
          <p:cNvCxnSpPr>
            <a:cxnSpLocks/>
          </p:cNvCxnSpPr>
          <p:nvPr/>
        </p:nvCxnSpPr>
        <p:spPr>
          <a:xfrm>
            <a:off x="1514877" y="2248839"/>
            <a:ext cx="46155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Afficher l’image source">
            <a:extLst>
              <a:ext uri="{FF2B5EF4-FFF2-40B4-BE49-F238E27FC236}">
                <a16:creationId xmlns:a16="http://schemas.microsoft.com/office/drawing/2014/main" id="{56846437-1F34-4F13-9A87-D931587F2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B6618D90-8D7B-4CA1-8FBC-622B6805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160" y="6394161"/>
            <a:ext cx="2743200" cy="365125"/>
          </a:xfrm>
        </p:spPr>
        <p:txBody>
          <a:bodyPr/>
          <a:lstStyle/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3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677C0FE-E21D-4167-9C76-F6B74CBAF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2" descr="Afficher l’image source">
            <a:extLst>
              <a:ext uri="{FF2B5EF4-FFF2-40B4-BE49-F238E27FC236}">
                <a16:creationId xmlns:a16="http://schemas.microsoft.com/office/drawing/2014/main" id="{7F36E931-8C9D-4FC6-88D7-48A6A4822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33C203DE-28C5-4754-945F-96CA489B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160" y="6394161"/>
            <a:ext cx="2743200" cy="365125"/>
          </a:xfrm>
        </p:spPr>
        <p:txBody>
          <a:bodyPr/>
          <a:lstStyle/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D51173C-BFAE-4853-A8D4-52351861B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1" y="969573"/>
            <a:ext cx="8365574" cy="5727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26DB69-9F8A-400A-85BC-3D38B0AEE49C}"/>
              </a:ext>
            </a:extLst>
          </p:cNvPr>
          <p:cNvSpPr/>
          <p:nvPr/>
        </p:nvSpPr>
        <p:spPr>
          <a:xfrm>
            <a:off x="544453" y="255958"/>
            <a:ext cx="5708864" cy="584774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A096BF-25AE-44BC-A440-E00F92CA9AED}"/>
              </a:ext>
            </a:extLst>
          </p:cNvPr>
          <p:cNvSpPr txBox="1"/>
          <p:nvPr/>
        </p:nvSpPr>
        <p:spPr>
          <a:xfrm>
            <a:off x="544452" y="233359"/>
            <a:ext cx="5708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1. Diagramme de classes</a:t>
            </a:r>
          </a:p>
        </p:txBody>
      </p:sp>
    </p:spTree>
    <p:extLst>
      <p:ext uri="{BB962C8B-B14F-4D97-AF65-F5344CB8AC3E}">
        <p14:creationId xmlns:p14="http://schemas.microsoft.com/office/powerpoint/2010/main" val="383451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le miejsca zajmie Microsoft Flight Simulator na Xbox Series X|S? |  Tabletowo">
            <a:extLst>
              <a:ext uri="{FF2B5EF4-FFF2-40B4-BE49-F238E27FC236}">
                <a16:creationId xmlns:a16="http://schemas.microsoft.com/office/drawing/2014/main" id="{33B4419E-9AC9-443D-AD45-A6C18A5A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Espace réservé du numéro de diapositive 7">
            <a:extLst>
              <a:ext uri="{FF2B5EF4-FFF2-40B4-BE49-F238E27FC236}">
                <a16:creationId xmlns:a16="http://schemas.microsoft.com/office/drawing/2014/main" id="{EB877F0F-A374-4FC7-B86F-D2BBA3B2A68B}"/>
              </a:ext>
            </a:extLst>
          </p:cNvPr>
          <p:cNvSpPr txBox="1">
            <a:spLocks/>
          </p:cNvSpPr>
          <p:nvPr/>
        </p:nvSpPr>
        <p:spPr>
          <a:xfrm>
            <a:off x="9307160" y="63941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pPr/>
              <a:t>4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930C401-79DC-4A91-8A9F-6A20B86EDE4F}"/>
              </a:ext>
            </a:extLst>
          </p:cNvPr>
          <p:cNvSpPr/>
          <p:nvPr/>
        </p:nvSpPr>
        <p:spPr>
          <a:xfrm>
            <a:off x="7868023" y="1113904"/>
            <a:ext cx="4057215" cy="564538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pic>
        <p:nvPicPr>
          <p:cNvPr id="5" name="Picture 2" descr="Afficher l’image source">
            <a:extLst>
              <a:ext uri="{FF2B5EF4-FFF2-40B4-BE49-F238E27FC236}">
                <a16:creationId xmlns:a16="http://schemas.microsoft.com/office/drawing/2014/main" id="{5C43B801-691D-4C8F-883A-B04F0F82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F69B6C-5932-44C1-965E-F0C0DC79D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321" y="5639863"/>
            <a:ext cx="2743200" cy="365125"/>
          </a:xfrm>
        </p:spPr>
        <p:txBody>
          <a:bodyPr/>
          <a:lstStyle/>
          <a:p>
            <a:fld id="{A1BE9A88-16D2-44FB-B6F9-15B804E184CB}" type="slidenum">
              <a:rPr lang="fr-FR" smtClean="0"/>
              <a:t>4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8EF2E-32EB-46CD-84C1-CF652D19FAD0}"/>
              </a:ext>
            </a:extLst>
          </p:cNvPr>
          <p:cNvSpPr/>
          <p:nvPr/>
        </p:nvSpPr>
        <p:spPr>
          <a:xfrm>
            <a:off x="544452" y="255958"/>
            <a:ext cx="6509491" cy="548924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50424F-2B04-476A-B080-75ED5820729A}"/>
              </a:ext>
            </a:extLst>
          </p:cNvPr>
          <p:cNvSpPr txBox="1"/>
          <p:nvPr/>
        </p:nvSpPr>
        <p:spPr>
          <a:xfrm>
            <a:off x="246319" y="233359"/>
            <a:ext cx="716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Méthodologie de travail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D00CE2-27FA-4131-8F80-4038FC3BA26B}"/>
              </a:ext>
            </a:extLst>
          </p:cNvPr>
          <p:cNvSpPr/>
          <p:nvPr/>
        </p:nvSpPr>
        <p:spPr>
          <a:xfrm>
            <a:off x="1299126" y="920717"/>
            <a:ext cx="4303785" cy="465922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C3D079-62FD-42C2-B488-EA1DD243D82A}"/>
              </a:ext>
            </a:extLst>
          </p:cNvPr>
          <p:cNvSpPr txBox="1"/>
          <p:nvPr/>
        </p:nvSpPr>
        <p:spPr>
          <a:xfrm>
            <a:off x="1348287" y="927084"/>
            <a:ext cx="41697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  <a:latin typeface="Cascadia Code"/>
                <a:ea typeface="Cascadia Code" panose="020B0609020000020004" pitchFamily="49" charset="0"/>
                <a:cs typeface="Cascadia Code" panose="020B0609020000020004" pitchFamily="49" charset="0"/>
              </a:rPr>
              <a:t>Répartition des tâches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92D97-5ABF-4D82-A9A8-CD309FBFCF76}"/>
              </a:ext>
            </a:extLst>
          </p:cNvPr>
          <p:cNvSpPr/>
          <p:nvPr/>
        </p:nvSpPr>
        <p:spPr>
          <a:xfrm>
            <a:off x="282930" y="1547446"/>
            <a:ext cx="7586180" cy="5211839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47430E-91B6-41C0-9280-4FA8C78976E8}"/>
              </a:ext>
            </a:extLst>
          </p:cNvPr>
          <p:cNvSpPr txBox="1"/>
          <p:nvPr/>
        </p:nvSpPr>
        <p:spPr>
          <a:xfrm>
            <a:off x="8265027" y="1156140"/>
            <a:ext cx="12072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Thibault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39B14C-4709-4236-97CA-C2BF9AB1EDDE}"/>
              </a:ext>
            </a:extLst>
          </p:cNvPr>
          <p:cNvSpPr txBox="1"/>
          <p:nvPr/>
        </p:nvSpPr>
        <p:spPr>
          <a:xfrm>
            <a:off x="10366602" y="1158682"/>
            <a:ext cx="12141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Samuel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723C41-23DC-4125-A071-08A7BD7D801C}"/>
              </a:ext>
            </a:extLst>
          </p:cNvPr>
          <p:cNvSpPr/>
          <p:nvPr/>
        </p:nvSpPr>
        <p:spPr>
          <a:xfrm>
            <a:off x="7822154" y="1113904"/>
            <a:ext cx="45719" cy="564538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A7E8B2-C60E-44EC-84CB-ABC8C1A877AD}"/>
              </a:ext>
            </a:extLst>
          </p:cNvPr>
          <p:cNvSpPr/>
          <p:nvPr/>
        </p:nvSpPr>
        <p:spPr>
          <a:xfrm rot="16200000">
            <a:off x="9846965" y="-482522"/>
            <a:ext cx="45719" cy="4078927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034CEB-E076-4972-AE4D-7A48B21A6322}"/>
              </a:ext>
            </a:extLst>
          </p:cNvPr>
          <p:cNvSpPr txBox="1"/>
          <p:nvPr/>
        </p:nvSpPr>
        <p:spPr>
          <a:xfrm>
            <a:off x="376564" y="1527523"/>
            <a:ext cx="52363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Afficher la carte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4FA2A98-F139-4943-A0E1-01BBDA96ECD3}"/>
              </a:ext>
            </a:extLst>
          </p:cNvPr>
          <p:cNvSpPr txBox="1"/>
          <p:nvPr/>
        </p:nvSpPr>
        <p:spPr>
          <a:xfrm>
            <a:off x="376564" y="1838752"/>
            <a:ext cx="52363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Création du menu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F2048B0-07F4-461A-9862-FDA0732309AD}"/>
              </a:ext>
            </a:extLst>
          </p:cNvPr>
          <p:cNvSpPr txBox="1"/>
          <p:nvPr/>
        </p:nvSpPr>
        <p:spPr>
          <a:xfrm>
            <a:off x="376564" y="2134859"/>
            <a:ext cx="52363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Création des fichiers avions et aéroports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563795D-5040-40AB-B4BA-D5A54768E2B4}"/>
              </a:ext>
            </a:extLst>
          </p:cNvPr>
          <p:cNvSpPr txBox="1"/>
          <p:nvPr/>
        </p:nvSpPr>
        <p:spPr>
          <a:xfrm>
            <a:off x="366955" y="2436892"/>
            <a:ext cx="54458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Charger les fichiers du réseau d’avions et d’aéroports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CF269A-4283-4B24-A85A-AE4BE1C5CCFB}"/>
              </a:ext>
            </a:extLst>
          </p:cNvPr>
          <p:cNvSpPr/>
          <p:nvPr/>
        </p:nvSpPr>
        <p:spPr>
          <a:xfrm>
            <a:off x="9794430" y="1539072"/>
            <a:ext cx="69506" cy="522958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B7A828-0ECE-4CE0-A3DD-F92C21F645AB}"/>
              </a:ext>
            </a:extLst>
          </p:cNvPr>
          <p:cNvSpPr/>
          <p:nvPr/>
        </p:nvSpPr>
        <p:spPr>
          <a:xfrm rot="16200000">
            <a:off x="6071517" y="-3961882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F7D86A-4765-4BA0-8667-0BD0A5F09415}"/>
              </a:ext>
            </a:extLst>
          </p:cNvPr>
          <p:cNvSpPr/>
          <p:nvPr/>
        </p:nvSpPr>
        <p:spPr>
          <a:xfrm rot="16200000">
            <a:off x="6069796" y="-3659361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470D3D-395A-43B7-A8F9-39DA2BF03C63}"/>
              </a:ext>
            </a:extLst>
          </p:cNvPr>
          <p:cNvSpPr/>
          <p:nvPr/>
        </p:nvSpPr>
        <p:spPr>
          <a:xfrm rot="16200000">
            <a:off x="6069796" y="-3366173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5ED0B4-8940-48BC-928A-8EAD3BF4DA8E}"/>
              </a:ext>
            </a:extLst>
          </p:cNvPr>
          <p:cNvSpPr/>
          <p:nvPr/>
        </p:nvSpPr>
        <p:spPr>
          <a:xfrm rot="16200000">
            <a:off x="6069796" y="-3053852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7D4687E-0E0F-4607-8130-1FB26D7E6131}"/>
              </a:ext>
            </a:extLst>
          </p:cNvPr>
          <p:cNvSpPr txBox="1"/>
          <p:nvPr/>
        </p:nvSpPr>
        <p:spPr>
          <a:xfrm>
            <a:off x="331206" y="2759623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Afficher la liste des avions et des aéroports avec leurs caractéristiques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DC3CF0-2BF6-41A2-9112-701E5587C09B}"/>
              </a:ext>
            </a:extLst>
          </p:cNvPr>
          <p:cNvSpPr/>
          <p:nvPr/>
        </p:nvSpPr>
        <p:spPr>
          <a:xfrm rot="16200000">
            <a:off x="6061468" y="-2741712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E5AD320-67E5-4D7E-9A81-92A1626C9C2B}"/>
              </a:ext>
            </a:extLst>
          </p:cNvPr>
          <p:cNvSpPr txBox="1"/>
          <p:nvPr/>
        </p:nvSpPr>
        <p:spPr>
          <a:xfrm>
            <a:off x="337823" y="3051260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Calculer les PCC inter-aéroport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2BFE4-6FB3-40CB-9A00-A551CC14D6A5}"/>
              </a:ext>
            </a:extLst>
          </p:cNvPr>
          <p:cNvSpPr/>
          <p:nvPr/>
        </p:nvSpPr>
        <p:spPr>
          <a:xfrm rot="16200000">
            <a:off x="6061467" y="-2448079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14ACDE7-AB1C-4425-9E1C-BAE1BFBB774A}"/>
              </a:ext>
            </a:extLst>
          </p:cNvPr>
          <p:cNvSpPr txBox="1"/>
          <p:nvPr/>
        </p:nvSpPr>
        <p:spPr>
          <a:xfrm>
            <a:off x="366955" y="3365821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Afficher les PCC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9A3DC6-36C1-4CDB-B879-8BA8BA8389FE}"/>
              </a:ext>
            </a:extLst>
          </p:cNvPr>
          <p:cNvSpPr/>
          <p:nvPr/>
        </p:nvSpPr>
        <p:spPr>
          <a:xfrm rot="16200000">
            <a:off x="6069796" y="-2124710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20F8445-48D4-4A12-ADEC-35B957C53924}"/>
              </a:ext>
            </a:extLst>
          </p:cNvPr>
          <p:cNvSpPr txBox="1"/>
          <p:nvPr/>
        </p:nvSpPr>
        <p:spPr>
          <a:xfrm>
            <a:off x="376564" y="3668270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Gérer les déplacements de l’avion pour un vol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A1557B-6649-4C8B-8114-E08868CD5A45}"/>
              </a:ext>
            </a:extLst>
          </p:cNvPr>
          <p:cNvSpPr/>
          <p:nvPr/>
        </p:nvSpPr>
        <p:spPr>
          <a:xfrm rot="16200000">
            <a:off x="6071514" y="-1832236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AA96A73-73A1-4DEE-AAE6-65B29C3D4B91}"/>
              </a:ext>
            </a:extLst>
          </p:cNvPr>
          <p:cNvSpPr txBox="1"/>
          <p:nvPr/>
        </p:nvSpPr>
        <p:spPr>
          <a:xfrm>
            <a:off x="382630" y="3981678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Gérer la vitesse de l’avion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81C76B-F41E-4240-9833-205ED99B11DB}"/>
              </a:ext>
            </a:extLst>
          </p:cNvPr>
          <p:cNvSpPr/>
          <p:nvPr/>
        </p:nvSpPr>
        <p:spPr>
          <a:xfrm rot="16200000">
            <a:off x="6061467" y="-1511381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AAB4533-ABF7-4B5D-964C-7B7D97285809}"/>
              </a:ext>
            </a:extLst>
          </p:cNvPr>
          <p:cNvSpPr txBox="1"/>
          <p:nvPr/>
        </p:nvSpPr>
        <p:spPr>
          <a:xfrm>
            <a:off x="382629" y="4284940"/>
            <a:ext cx="7586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Gérer les conditions de décollage et d’atterrissage selon le type de l’avion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D0D685-E841-4F71-8CC5-BAB4580A8643}"/>
              </a:ext>
            </a:extLst>
          </p:cNvPr>
          <p:cNvSpPr/>
          <p:nvPr/>
        </p:nvSpPr>
        <p:spPr>
          <a:xfrm rot="16200000">
            <a:off x="6078123" y="-1206785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0140FBF-FD09-468E-A80D-5522ACE42BFB}"/>
              </a:ext>
            </a:extLst>
          </p:cNvPr>
          <p:cNvSpPr txBox="1"/>
          <p:nvPr/>
        </p:nvSpPr>
        <p:spPr>
          <a:xfrm>
            <a:off x="382630" y="4616845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Simuler des perturbations liées à la météo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12266-AC81-41F0-BA30-C12065E780D4}"/>
              </a:ext>
            </a:extLst>
          </p:cNvPr>
          <p:cNvSpPr/>
          <p:nvPr/>
        </p:nvSpPr>
        <p:spPr>
          <a:xfrm rot="16200000">
            <a:off x="6069795" y="-894543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3EE066E-7238-4D49-B921-B3BA59DEEE9C}"/>
              </a:ext>
            </a:extLst>
          </p:cNvPr>
          <p:cNvSpPr txBox="1"/>
          <p:nvPr/>
        </p:nvSpPr>
        <p:spPr>
          <a:xfrm>
            <a:off x="382630" y="4915600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Recalculer les chemins en cas de baisse de vitesse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34C615-D31A-4010-9FDC-C23ED2E60CAF}"/>
              </a:ext>
            </a:extLst>
          </p:cNvPr>
          <p:cNvSpPr/>
          <p:nvPr/>
        </p:nvSpPr>
        <p:spPr>
          <a:xfrm rot="16200000">
            <a:off x="6038594" y="-568662"/>
            <a:ext cx="64458" cy="11568362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2FEB92C-935B-4938-A152-1DA852315A7B}"/>
              </a:ext>
            </a:extLst>
          </p:cNvPr>
          <p:cNvSpPr txBox="1"/>
          <p:nvPr/>
        </p:nvSpPr>
        <p:spPr>
          <a:xfrm>
            <a:off x="373646" y="5227911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Faire réagir les avions en fonction des perturbations liées à la météo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8A2C06-2A9C-48FB-B7AB-E5B9269224EA}"/>
              </a:ext>
            </a:extLst>
          </p:cNvPr>
          <p:cNvSpPr/>
          <p:nvPr/>
        </p:nvSpPr>
        <p:spPr>
          <a:xfrm rot="16200000">
            <a:off x="6061954" y="-267208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C7C5957-8861-4E07-BF08-D6ADEC928732}"/>
              </a:ext>
            </a:extLst>
          </p:cNvPr>
          <p:cNvSpPr txBox="1"/>
          <p:nvPr/>
        </p:nvSpPr>
        <p:spPr>
          <a:xfrm>
            <a:off x="382629" y="5552574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Simuler des fuites de réservoir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31E5A8-9977-4BF8-8556-19860EA8343C}"/>
              </a:ext>
            </a:extLst>
          </p:cNvPr>
          <p:cNvSpPr/>
          <p:nvPr/>
        </p:nvSpPr>
        <p:spPr>
          <a:xfrm rot="16200000">
            <a:off x="6075008" y="68149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859DC4D-AA79-4A66-B8E6-94978D972763}"/>
              </a:ext>
            </a:extLst>
          </p:cNvPr>
          <p:cNvSpPr txBox="1"/>
          <p:nvPr/>
        </p:nvSpPr>
        <p:spPr>
          <a:xfrm>
            <a:off x="382629" y="5875942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Créer un système d’anticollision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0D23D4-96DF-49E1-A099-13A2F49ADB8C}"/>
              </a:ext>
            </a:extLst>
          </p:cNvPr>
          <p:cNvSpPr/>
          <p:nvPr/>
        </p:nvSpPr>
        <p:spPr>
          <a:xfrm rot="16200000">
            <a:off x="6054832" y="382708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6F64EC93-561E-4A94-9EEA-E7AE9DC1C54B}"/>
              </a:ext>
            </a:extLst>
          </p:cNvPr>
          <p:cNvSpPr txBox="1"/>
          <p:nvPr/>
        </p:nvSpPr>
        <p:spPr>
          <a:xfrm>
            <a:off x="373646" y="6169097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Simuler la fermeture et la réouverture des aéroports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3F97C9A-418E-4FF1-8EDA-32BA5ABD05B7}"/>
              </a:ext>
            </a:extLst>
          </p:cNvPr>
          <p:cNvSpPr/>
          <p:nvPr/>
        </p:nvSpPr>
        <p:spPr>
          <a:xfrm rot="16200000">
            <a:off x="6077324" y="654793"/>
            <a:ext cx="55850" cy="116064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654BD0E-DA4C-43C4-859F-63D7E9016DFA}"/>
              </a:ext>
            </a:extLst>
          </p:cNvPr>
          <p:cNvSpPr txBox="1"/>
          <p:nvPr/>
        </p:nvSpPr>
        <p:spPr>
          <a:xfrm>
            <a:off x="366727" y="6452265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Avoir un simulateur opérationnel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B3EC6D-D5A4-4F1A-A1F1-BE5C560CA4B1}"/>
              </a:ext>
            </a:extLst>
          </p:cNvPr>
          <p:cNvSpPr txBox="1"/>
          <p:nvPr/>
        </p:nvSpPr>
        <p:spPr>
          <a:xfrm>
            <a:off x="8695708" y="1547029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F8319AE-781D-4CC1-9F05-4D2FB6BEB92B}"/>
              </a:ext>
            </a:extLst>
          </p:cNvPr>
          <p:cNvSpPr txBox="1"/>
          <p:nvPr/>
        </p:nvSpPr>
        <p:spPr>
          <a:xfrm>
            <a:off x="8696081" y="1847319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00A53DB-60C8-4B2B-98AF-E91F1DCD2B28}"/>
              </a:ext>
            </a:extLst>
          </p:cNvPr>
          <p:cNvSpPr txBox="1"/>
          <p:nvPr/>
        </p:nvSpPr>
        <p:spPr>
          <a:xfrm>
            <a:off x="10796866" y="2429501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7D263BC-A73B-4284-B795-851624E3B98D}"/>
              </a:ext>
            </a:extLst>
          </p:cNvPr>
          <p:cNvSpPr txBox="1"/>
          <p:nvPr/>
        </p:nvSpPr>
        <p:spPr>
          <a:xfrm>
            <a:off x="10796867" y="2133186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6397DA8-CA2E-4EB7-8FCD-EF5D1BB5583B}"/>
              </a:ext>
            </a:extLst>
          </p:cNvPr>
          <p:cNvSpPr txBox="1"/>
          <p:nvPr/>
        </p:nvSpPr>
        <p:spPr>
          <a:xfrm>
            <a:off x="8699682" y="3065393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239BF62-3088-4422-96E5-729325E3389A}"/>
              </a:ext>
            </a:extLst>
          </p:cNvPr>
          <p:cNvSpPr txBox="1"/>
          <p:nvPr/>
        </p:nvSpPr>
        <p:spPr>
          <a:xfrm>
            <a:off x="8697584" y="3360645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DAC001A-232B-4136-B616-EE94945CAFE4}"/>
              </a:ext>
            </a:extLst>
          </p:cNvPr>
          <p:cNvSpPr txBox="1"/>
          <p:nvPr/>
        </p:nvSpPr>
        <p:spPr>
          <a:xfrm>
            <a:off x="10796866" y="2761340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1AAEC74-FBBB-4D3C-A6C6-D8D3DAFBC8DB}"/>
              </a:ext>
            </a:extLst>
          </p:cNvPr>
          <p:cNvSpPr txBox="1"/>
          <p:nvPr/>
        </p:nvSpPr>
        <p:spPr>
          <a:xfrm>
            <a:off x="10783304" y="3686789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2924252-DD0A-4EEB-89C0-365461D1167D}"/>
              </a:ext>
            </a:extLst>
          </p:cNvPr>
          <p:cNvSpPr txBox="1"/>
          <p:nvPr/>
        </p:nvSpPr>
        <p:spPr>
          <a:xfrm>
            <a:off x="8686589" y="4300118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D103DC9-5722-4BF6-B57A-E81C329194C2}"/>
              </a:ext>
            </a:extLst>
          </p:cNvPr>
          <p:cNvSpPr txBox="1"/>
          <p:nvPr/>
        </p:nvSpPr>
        <p:spPr>
          <a:xfrm>
            <a:off x="8696461" y="5563955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2328480-892C-4983-B8F1-B5B6423C3989}"/>
              </a:ext>
            </a:extLst>
          </p:cNvPr>
          <p:cNvSpPr txBox="1"/>
          <p:nvPr/>
        </p:nvSpPr>
        <p:spPr>
          <a:xfrm>
            <a:off x="10796865" y="5213135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6134B74-4D33-4045-9283-472D7BCD3516}"/>
              </a:ext>
            </a:extLst>
          </p:cNvPr>
          <p:cNvSpPr txBox="1"/>
          <p:nvPr/>
        </p:nvSpPr>
        <p:spPr>
          <a:xfrm>
            <a:off x="8704802" y="6152336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EBAE7E4D-A226-4DFE-A2B5-7B0BBAC6CABD}"/>
              </a:ext>
            </a:extLst>
          </p:cNvPr>
          <p:cNvSpPr txBox="1"/>
          <p:nvPr/>
        </p:nvSpPr>
        <p:spPr>
          <a:xfrm>
            <a:off x="10796865" y="6435038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558FC29-952D-4EB6-827B-75943F823875}"/>
              </a:ext>
            </a:extLst>
          </p:cNvPr>
          <p:cNvSpPr txBox="1"/>
          <p:nvPr/>
        </p:nvSpPr>
        <p:spPr>
          <a:xfrm>
            <a:off x="8698244" y="4913281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EC772E6-FD3C-4794-A3DD-4ADB5D94036D}"/>
              </a:ext>
            </a:extLst>
          </p:cNvPr>
          <p:cNvSpPr txBox="1"/>
          <p:nvPr/>
        </p:nvSpPr>
        <p:spPr>
          <a:xfrm>
            <a:off x="10796866" y="4596907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5FA85809-F1BD-462E-92C1-58A3BA75AD1A}"/>
              </a:ext>
            </a:extLst>
          </p:cNvPr>
          <p:cNvSpPr txBox="1"/>
          <p:nvPr/>
        </p:nvSpPr>
        <p:spPr>
          <a:xfrm>
            <a:off x="10796866" y="3960708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5DD69FC-8F03-4874-81AF-D1C0EC254A24}"/>
              </a:ext>
            </a:extLst>
          </p:cNvPr>
          <p:cNvSpPr txBox="1"/>
          <p:nvPr/>
        </p:nvSpPr>
        <p:spPr>
          <a:xfrm>
            <a:off x="8704802" y="5891555"/>
            <a:ext cx="353635" cy="316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7915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ECB040-527B-442B-B85E-6DF6B831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4E10CED-587F-457A-B85F-185DE96D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400" y="6285647"/>
            <a:ext cx="2743200" cy="365125"/>
          </a:xfrm>
        </p:spPr>
        <p:txBody>
          <a:bodyPr/>
          <a:lstStyle/>
          <a:p>
            <a:fld id="{A1BE9A88-16D2-44FB-B6F9-15B804E184CB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FAA8B5B7-4250-4B87-B9D9-6CD8AF9A1A44}"/>
              </a:ext>
            </a:extLst>
          </p:cNvPr>
          <p:cNvSpPr txBox="1">
            <a:spLocks/>
          </p:cNvSpPr>
          <p:nvPr/>
        </p:nvSpPr>
        <p:spPr>
          <a:xfrm>
            <a:off x="9005685" y="63234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pPr/>
              <a:t>5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FD3681-7A16-419F-BC3E-AB9476E31220}"/>
              </a:ext>
            </a:extLst>
          </p:cNvPr>
          <p:cNvSpPr/>
          <p:nvPr/>
        </p:nvSpPr>
        <p:spPr>
          <a:xfrm>
            <a:off x="7909778" y="520653"/>
            <a:ext cx="4148707" cy="6167929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pic>
        <p:nvPicPr>
          <p:cNvPr id="7" name="Picture 2" descr="Afficher l’image source">
            <a:extLst>
              <a:ext uri="{FF2B5EF4-FFF2-40B4-BE49-F238E27FC236}">
                <a16:creationId xmlns:a16="http://schemas.microsoft.com/office/drawing/2014/main" id="{BD7F6367-F3C5-46D6-AC8D-9B5EA3D7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60" y="18177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0A5F5E-C87D-4649-885A-3A2BF5555BDB}"/>
              </a:ext>
            </a:extLst>
          </p:cNvPr>
          <p:cNvSpPr/>
          <p:nvPr/>
        </p:nvSpPr>
        <p:spPr>
          <a:xfrm>
            <a:off x="544452" y="255958"/>
            <a:ext cx="6509491" cy="548924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3029EC-6A11-47CC-9455-7D21F81CCC75}"/>
              </a:ext>
            </a:extLst>
          </p:cNvPr>
          <p:cNvSpPr txBox="1"/>
          <p:nvPr/>
        </p:nvSpPr>
        <p:spPr>
          <a:xfrm>
            <a:off x="246319" y="233359"/>
            <a:ext cx="716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Méthodologie de travail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14B700-7533-4329-84B4-DE0CD4F36A98}"/>
              </a:ext>
            </a:extLst>
          </p:cNvPr>
          <p:cNvSpPr/>
          <p:nvPr/>
        </p:nvSpPr>
        <p:spPr>
          <a:xfrm>
            <a:off x="111561" y="1476743"/>
            <a:ext cx="7798217" cy="5211839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46D7A0-7134-440C-9DA1-A1EE2CBAB153}"/>
              </a:ext>
            </a:extLst>
          </p:cNvPr>
          <p:cNvSpPr txBox="1"/>
          <p:nvPr/>
        </p:nvSpPr>
        <p:spPr>
          <a:xfrm>
            <a:off x="195364" y="1456820"/>
            <a:ext cx="52363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 - Afficher la carte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2A96A1-7684-4E64-9107-6859FF6C43B8}"/>
              </a:ext>
            </a:extLst>
          </p:cNvPr>
          <p:cNvSpPr txBox="1"/>
          <p:nvPr/>
        </p:nvSpPr>
        <p:spPr>
          <a:xfrm>
            <a:off x="195364" y="1768049"/>
            <a:ext cx="52363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 - Création du menu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9CECC2C-2A14-4F39-BD72-5AD4968AB43C}"/>
              </a:ext>
            </a:extLst>
          </p:cNvPr>
          <p:cNvSpPr txBox="1"/>
          <p:nvPr/>
        </p:nvSpPr>
        <p:spPr>
          <a:xfrm>
            <a:off x="195364" y="2064156"/>
            <a:ext cx="52363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 - Création des fichiers avions et aéroports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C30B88-F1C4-41C6-B8E9-7825E648AD51}"/>
              </a:ext>
            </a:extLst>
          </p:cNvPr>
          <p:cNvSpPr txBox="1"/>
          <p:nvPr/>
        </p:nvSpPr>
        <p:spPr>
          <a:xfrm>
            <a:off x="185754" y="2366188"/>
            <a:ext cx="6751651" cy="29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 - Charger les fichiers du réseau d’avions et d’aéroports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4CF57C-B5CA-42D3-AA80-1676712AAAA3}"/>
              </a:ext>
            </a:extLst>
          </p:cNvPr>
          <p:cNvSpPr/>
          <p:nvPr/>
        </p:nvSpPr>
        <p:spPr>
          <a:xfrm rot="16200000">
            <a:off x="6055803" y="-4196426"/>
            <a:ext cx="54206" cy="11935802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E7B166-3932-41FA-9B8F-836675DB59B2}"/>
              </a:ext>
            </a:extLst>
          </p:cNvPr>
          <p:cNvSpPr/>
          <p:nvPr/>
        </p:nvSpPr>
        <p:spPr>
          <a:xfrm rot="16200000">
            <a:off x="6062091" y="-3917254"/>
            <a:ext cx="69539" cy="11967156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3E35BD-05F2-41FD-84E3-B91369C8508E}"/>
              </a:ext>
            </a:extLst>
          </p:cNvPr>
          <p:cNvSpPr/>
          <p:nvPr/>
        </p:nvSpPr>
        <p:spPr>
          <a:xfrm rot="16200000">
            <a:off x="6053717" y="-3601084"/>
            <a:ext cx="54937" cy="1193580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C81894-4D18-4E84-AAAE-51E521D37E8A}"/>
              </a:ext>
            </a:extLst>
          </p:cNvPr>
          <p:cNvSpPr/>
          <p:nvPr/>
        </p:nvSpPr>
        <p:spPr>
          <a:xfrm rot="16200000">
            <a:off x="6047121" y="-3303692"/>
            <a:ext cx="76464" cy="11944136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7DD44BB-A5A7-42D1-A0B4-A847F3846175}"/>
              </a:ext>
            </a:extLst>
          </p:cNvPr>
          <p:cNvSpPr txBox="1"/>
          <p:nvPr/>
        </p:nvSpPr>
        <p:spPr>
          <a:xfrm>
            <a:off x="150006" y="2688920"/>
            <a:ext cx="83865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 - Afficher la liste des avions et des aéroports avec leurs caractéristiques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982469-BEDC-4BE6-A53B-81DB328AB42D}"/>
              </a:ext>
            </a:extLst>
          </p:cNvPr>
          <p:cNvSpPr/>
          <p:nvPr/>
        </p:nvSpPr>
        <p:spPr>
          <a:xfrm rot="16200000">
            <a:off x="6040368" y="-2976264"/>
            <a:ext cx="59600" cy="1193042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80BD44-9E49-4903-80A3-073B2E7F97E6}"/>
              </a:ext>
            </a:extLst>
          </p:cNvPr>
          <p:cNvSpPr txBox="1"/>
          <p:nvPr/>
        </p:nvSpPr>
        <p:spPr>
          <a:xfrm>
            <a:off x="156623" y="2980557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 - Calculer les PCC inter-aéroport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3C2577-044E-4B1B-8521-8981D867B020}"/>
              </a:ext>
            </a:extLst>
          </p:cNvPr>
          <p:cNvSpPr/>
          <p:nvPr/>
        </p:nvSpPr>
        <p:spPr>
          <a:xfrm rot="16200000">
            <a:off x="6046781" y="-2689927"/>
            <a:ext cx="60482" cy="1194413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597E37E-4123-467A-A5B1-7780BA10DC99}"/>
              </a:ext>
            </a:extLst>
          </p:cNvPr>
          <p:cNvSpPr txBox="1"/>
          <p:nvPr/>
        </p:nvSpPr>
        <p:spPr>
          <a:xfrm>
            <a:off x="156056" y="3296345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 - Afficher les PCC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CA745D-1BA0-4409-BAD9-642D7E40B495}"/>
              </a:ext>
            </a:extLst>
          </p:cNvPr>
          <p:cNvSpPr/>
          <p:nvPr/>
        </p:nvSpPr>
        <p:spPr>
          <a:xfrm rot="16200000">
            <a:off x="6055136" y="-2367601"/>
            <a:ext cx="61499" cy="1194520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EFEB2B-4F02-481D-B34C-B808915101AA}"/>
              </a:ext>
            </a:extLst>
          </p:cNvPr>
          <p:cNvSpPr txBox="1"/>
          <p:nvPr/>
        </p:nvSpPr>
        <p:spPr>
          <a:xfrm>
            <a:off x="156055" y="3597903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 - Gérer les déplacements de l’avion pour un vol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2E89D1-0417-4C21-AC2C-ABC18F3E2354}"/>
              </a:ext>
            </a:extLst>
          </p:cNvPr>
          <p:cNvSpPr/>
          <p:nvPr/>
        </p:nvSpPr>
        <p:spPr>
          <a:xfrm rot="16200000">
            <a:off x="6035541" y="-2041482"/>
            <a:ext cx="69263" cy="11910342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14D12AA-23EC-479B-9268-A4A9C1D5424B}"/>
              </a:ext>
            </a:extLst>
          </p:cNvPr>
          <p:cNvSpPr txBox="1"/>
          <p:nvPr/>
        </p:nvSpPr>
        <p:spPr>
          <a:xfrm>
            <a:off x="140723" y="3920730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- Gérer la vitesse de l’avion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045DDF-55CE-446C-836E-711C0BEEEDB3}"/>
              </a:ext>
            </a:extLst>
          </p:cNvPr>
          <p:cNvSpPr/>
          <p:nvPr/>
        </p:nvSpPr>
        <p:spPr>
          <a:xfrm rot="16200000">
            <a:off x="6023324" y="-1752939"/>
            <a:ext cx="83649" cy="11920387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D9C914-0501-488E-85A8-623B94F94BEC}"/>
              </a:ext>
            </a:extLst>
          </p:cNvPr>
          <p:cNvSpPr/>
          <p:nvPr/>
        </p:nvSpPr>
        <p:spPr>
          <a:xfrm rot="16200000">
            <a:off x="6058944" y="-1429378"/>
            <a:ext cx="45719" cy="1192038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0A7F6FD-D9F9-463A-B8CB-544949633B13}"/>
              </a:ext>
            </a:extLst>
          </p:cNvPr>
          <p:cNvSpPr txBox="1"/>
          <p:nvPr/>
        </p:nvSpPr>
        <p:spPr>
          <a:xfrm>
            <a:off x="150006" y="4545596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 - Simuler des perturbations liées à la météo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4B248-A417-4E17-99E1-E7987C567BB0}"/>
              </a:ext>
            </a:extLst>
          </p:cNvPr>
          <p:cNvSpPr/>
          <p:nvPr/>
        </p:nvSpPr>
        <p:spPr>
          <a:xfrm rot="16200000">
            <a:off x="6039274" y="-1130192"/>
            <a:ext cx="70118" cy="11922099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398659E-EAF1-4053-A574-0933C58148F0}"/>
              </a:ext>
            </a:extLst>
          </p:cNvPr>
          <p:cNvSpPr txBox="1"/>
          <p:nvPr/>
        </p:nvSpPr>
        <p:spPr>
          <a:xfrm>
            <a:off x="150006" y="4844538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 - Recalculer les chemins en cas de baisse de vitesse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378BC7-74A7-4A26-BB76-67165AC9D4F0}"/>
              </a:ext>
            </a:extLst>
          </p:cNvPr>
          <p:cNvSpPr/>
          <p:nvPr/>
        </p:nvSpPr>
        <p:spPr>
          <a:xfrm rot="16200000">
            <a:off x="6032204" y="-826130"/>
            <a:ext cx="76413" cy="11929938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3AED5F6-8CD3-4200-A2D9-2336A2CD23A2}"/>
              </a:ext>
            </a:extLst>
          </p:cNvPr>
          <p:cNvSpPr txBox="1"/>
          <p:nvPr/>
        </p:nvSpPr>
        <p:spPr>
          <a:xfrm>
            <a:off x="150006" y="5137456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 - Faire réagir les avions en fonction des perturbations liées à la météo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D34CFE-DE4E-440F-A75B-E7AF590DC242}"/>
              </a:ext>
            </a:extLst>
          </p:cNvPr>
          <p:cNvSpPr/>
          <p:nvPr/>
        </p:nvSpPr>
        <p:spPr>
          <a:xfrm rot="16200000">
            <a:off x="6042155" y="-513681"/>
            <a:ext cx="70220" cy="11943646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B57441C-2DA5-43AC-A432-28C3BFED80C8}"/>
              </a:ext>
            </a:extLst>
          </p:cNvPr>
          <p:cNvSpPr txBox="1"/>
          <p:nvPr/>
        </p:nvSpPr>
        <p:spPr>
          <a:xfrm>
            <a:off x="140723" y="5481601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 - Simuler des fuites de réservoir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06E339-2B02-4F16-BE68-3681B942A5AD}"/>
              </a:ext>
            </a:extLst>
          </p:cNvPr>
          <p:cNvSpPr/>
          <p:nvPr/>
        </p:nvSpPr>
        <p:spPr>
          <a:xfrm rot="16200000">
            <a:off x="6057386" y="-156001"/>
            <a:ext cx="45719" cy="11923500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8E4C17D-DD6F-4F02-A607-B32F8EEBBFB2}"/>
              </a:ext>
            </a:extLst>
          </p:cNvPr>
          <p:cNvSpPr txBox="1"/>
          <p:nvPr/>
        </p:nvSpPr>
        <p:spPr>
          <a:xfrm>
            <a:off x="150006" y="5806333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 - Créer un système d’anticollision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0FD4EC-EB1B-4C51-92C9-C39FD9B96B86}"/>
              </a:ext>
            </a:extLst>
          </p:cNvPr>
          <p:cNvSpPr/>
          <p:nvPr/>
        </p:nvSpPr>
        <p:spPr>
          <a:xfrm rot="16200000">
            <a:off x="6040087" y="134167"/>
            <a:ext cx="67234" cy="11950768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5DD68F2-FB5B-46E0-BE1B-A6C199AA3737}"/>
              </a:ext>
            </a:extLst>
          </p:cNvPr>
          <p:cNvSpPr txBox="1"/>
          <p:nvPr/>
        </p:nvSpPr>
        <p:spPr>
          <a:xfrm>
            <a:off x="153213" y="6098036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 - Simuler la fermeture et la réouverture des aéroports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70568B-5027-42F4-B600-10C1EBEF5161}"/>
              </a:ext>
            </a:extLst>
          </p:cNvPr>
          <p:cNvSpPr/>
          <p:nvPr/>
        </p:nvSpPr>
        <p:spPr>
          <a:xfrm rot="16200000">
            <a:off x="6045102" y="424973"/>
            <a:ext cx="65990" cy="11914570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09952A9-D376-43C9-88F7-72D374666038}"/>
              </a:ext>
            </a:extLst>
          </p:cNvPr>
          <p:cNvSpPr txBox="1"/>
          <p:nvPr/>
        </p:nvSpPr>
        <p:spPr>
          <a:xfrm>
            <a:off x="148214" y="6391106"/>
            <a:ext cx="7475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 - Avoir un simulateur opérationnel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EF6B9C-370F-4333-B246-018D8DCDCEDA}"/>
              </a:ext>
            </a:extLst>
          </p:cNvPr>
          <p:cNvSpPr/>
          <p:nvPr/>
        </p:nvSpPr>
        <p:spPr>
          <a:xfrm>
            <a:off x="1256050" y="901215"/>
            <a:ext cx="4370337" cy="45197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484862-3044-43F4-B8D3-463156A7095E}"/>
              </a:ext>
            </a:extLst>
          </p:cNvPr>
          <p:cNvSpPr txBox="1"/>
          <p:nvPr/>
        </p:nvSpPr>
        <p:spPr>
          <a:xfrm>
            <a:off x="1256049" y="901215"/>
            <a:ext cx="437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Diagramme de Pert (1/2)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1050F0F-4842-4305-81CE-66F26CE76FB8}"/>
              </a:ext>
            </a:extLst>
          </p:cNvPr>
          <p:cNvSpPr txBox="1"/>
          <p:nvPr/>
        </p:nvSpPr>
        <p:spPr>
          <a:xfrm>
            <a:off x="7929359" y="660252"/>
            <a:ext cx="7794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Durées en jours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3566F57-6663-4231-9131-DC62F95A9D70}"/>
              </a:ext>
            </a:extLst>
          </p:cNvPr>
          <p:cNvSpPr/>
          <p:nvPr/>
        </p:nvSpPr>
        <p:spPr>
          <a:xfrm>
            <a:off x="8665006" y="520653"/>
            <a:ext cx="84602" cy="616284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FE6AD7-7062-416D-B4FA-2B2A5835177A}"/>
              </a:ext>
            </a:extLst>
          </p:cNvPr>
          <p:cNvSpPr/>
          <p:nvPr/>
        </p:nvSpPr>
        <p:spPr>
          <a:xfrm>
            <a:off x="7904635" y="520653"/>
            <a:ext cx="84602" cy="616284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A0FD72-9B8E-4BB7-9DE4-1F186B497E18}"/>
              </a:ext>
            </a:extLst>
          </p:cNvPr>
          <p:cNvSpPr/>
          <p:nvPr/>
        </p:nvSpPr>
        <p:spPr>
          <a:xfrm rot="16200000">
            <a:off x="9945938" y="-628737"/>
            <a:ext cx="69538" cy="415556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1BC1E87-481F-46B9-AEE2-CEE391EA9F00}"/>
              </a:ext>
            </a:extLst>
          </p:cNvPr>
          <p:cNvSpPr txBox="1"/>
          <p:nvPr/>
        </p:nvSpPr>
        <p:spPr>
          <a:xfrm>
            <a:off x="8742816" y="556339"/>
            <a:ext cx="13457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Tâches qui doivent être exécutées avant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4E5B29-457B-41B5-8C12-0B10DF997CC9}"/>
              </a:ext>
            </a:extLst>
          </p:cNvPr>
          <p:cNvSpPr/>
          <p:nvPr/>
        </p:nvSpPr>
        <p:spPr>
          <a:xfrm>
            <a:off x="10064121" y="507312"/>
            <a:ext cx="84602" cy="616284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456B7E9-C3DA-43D0-83E0-6A50A901AECE}"/>
              </a:ext>
            </a:extLst>
          </p:cNvPr>
          <p:cNvSpPr txBox="1"/>
          <p:nvPr/>
        </p:nvSpPr>
        <p:spPr>
          <a:xfrm>
            <a:off x="10042080" y="599814"/>
            <a:ext cx="138236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Tâches</a:t>
            </a:r>
          </a:p>
          <a:p>
            <a:pPr algn="ctr"/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directement</a:t>
            </a:r>
          </a:p>
          <a:p>
            <a:pPr algn="ctr"/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antérieures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069D58A-2661-4C61-B4B9-C05667D811B3}"/>
              </a:ext>
            </a:extLst>
          </p:cNvPr>
          <p:cNvSpPr txBox="1"/>
          <p:nvPr/>
        </p:nvSpPr>
        <p:spPr>
          <a:xfrm>
            <a:off x="8182276" y="1473478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EBA17AF-BFBF-45B2-A80F-1393C9334646}"/>
              </a:ext>
            </a:extLst>
          </p:cNvPr>
          <p:cNvSpPr txBox="1"/>
          <p:nvPr/>
        </p:nvSpPr>
        <p:spPr>
          <a:xfrm>
            <a:off x="8173624" y="1766095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7322BA3B-BF3E-4801-B3BF-D43A99A6AC73}"/>
              </a:ext>
            </a:extLst>
          </p:cNvPr>
          <p:cNvSpPr txBox="1"/>
          <p:nvPr/>
        </p:nvSpPr>
        <p:spPr>
          <a:xfrm>
            <a:off x="8183668" y="2058483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44FA0DB-C629-4337-A5D5-DB2646C0EC27}"/>
              </a:ext>
            </a:extLst>
          </p:cNvPr>
          <p:cNvSpPr txBox="1"/>
          <p:nvPr/>
        </p:nvSpPr>
        <p:spPr>
          <a:xfrm>
            <a:off x="8187291" y="2371845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F52EF601-A4B3-4E41-BFDF-056DEB89EB6E}"/>
              </a:ext>
            </a:extLst>
          </p:cNvPr>
          <p:cNvSpPr txBox="1"/>
          <p:nvPr/>
        </p:nvSpPr>
        <p:spPr>
          <a:xfrm>
            <a:off x="8197335" y="2664233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6286B9E8-75B1-4F94-BD8C-6AD9A939C766}"/>
              </a:ext>
            </a:extLst>
          </p:cNvPr>
          <p:cNvSpPr txBox="1"/>
          <p:nvPr/>
        </p:nvSpPr>
        <p:spPr>
          <a:xfrm>
            <a:off x="8193720" y="2993237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C8C4B72-5E8E-41E2-95E5-36D922D74578}"/>
              </a:ext>
            </a:extLst>
          </p:cNvPr>
          <p:cNvSpPr txBox="1"/>
          <p:nvPr/>
        </p:nvSpPr>
        <p:spPr>
          <a:xfrm>
            <a:off x="8203764" y="3285625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4BA35D0-EE78-4102-8BA9-06896CBEBA8D}"/>
              </a:ext>
            </a:extLst>
          </p:cNvPr>
          <p:cNvSpPr txBox="1"/>
          <p:nvPr/>
        </p:nvSpPr>
        <p:spPr>
          <a:xfrm>
            <a:off x="8193724" y="3616882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33FFE14-BD76-40EE-BB9E-C79CD02846DA}"/>
              </a:ext>
            </a:extLst>
          </p:cNvPr>
          <p:cNvSpPr txBox="1"/>
          <p:nvPr/>
        </p:nvSpPr>
        <p:spPr>
          <a:xfrm>
            <a:off x="8203768" y="3909270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8A60333-5837-48C7-879E-2D3E2F5A7103}"/>
              </a:ext>
            </a:extLst>
          </p:cNvPr>
          <p:cNvSpPr txBox="1"/>
          <p:nvPr/>
        </p:nvSpPr>
        <p:spPr>
          <a:xfrm>
            <a:off x="8195491" y="4533994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1C3FBFD-099C-49CA-A22E-C383FAB09A37}"/>
              </a:ext>
            </a:extLst>
          </p:cNvPr>
          <p:cNvSpPr txBox="1"/>
          <p:nvPr/>
        </p:nvSpPr>
        <p:spPr>
          <a:xfrm>
            <a:off x="8203764" y="6362104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E50D272-C1F1-4161-9E7C-F68F18D29EE2}"/>
              </a:ext>
            </a:extLst>
          </p:cNvPr>
          <p:cNvSpPr txBox="1"/>
          <p:nvPr/>
        </p:nvSpPr>
        <p:spPr>
          <a:xfrm>
            <a:off x="8203763" y="6103740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C21AA88-EA7E-4768-83E3-0DB450E5C5B6}"/>
              </a:ext>
            </a:extLst>
          </p:cNvPr>
          <p:cNvSpPr txBox="1"/>
          <p:nvPr/>
        </p:nvSpPr>
        <p:spPr>
          <a:xfrm>
            <a:off x="8187291" y="5157895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3EEDCA9-78C2-4483-B45F-B51F1909AD0E}"/>
              </a:ext>
            </a:extLst>
          </p:cNvPr>
          <p:cNvSpPr txBox="1"/>
          <p:nvPr/>
        </p:nvSpPr>
        <p:spPr>
          <a:xfrm>
            <a:off x="8199072" y="4226457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DDA6B45-552E-4336-BAF6-4D6463194218}"/>
              </a:ext>
            </a:extLst>
          </p:cNvPr>
          <p:cNvSpPr txBox="1"/>
          <p:nvPr/>
        </p:nvSpPr>
        <p:spPr>
          <a:xfrm>
            <a:off x="8189023" y="4831483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64551AB-6C4B-4C88-B7D3-8D5B6552CB8F}"/>
              </a:ext>
            </a:extLst>
          </p:cNvPr>
          <p:cNvSpPr txBox="1"/>
          <p:nvPr/>
        </p:nvSpPr>
        <p:spPr>
          <a:xfrm>
            <a:off x="8189058" y="5471311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031BCDE0-18F9-4F8A-A9DA-C83C2EFA69F5}"/>
              </a:ext>
            </a:extLst>
          </p:cNvPr>
          <p:cNvSpPr txBox="1"/>
          <p:nvPr/>
        </p:nvSpPr>
        <p:spPr>
          <a:xfrm>
            <a:off x="8200323" y="5806408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9530F02-22A8-4484-B411-2878BC3C6FC4}"/>
              </a:ext>
            </a:extLst>
          </p:cNvPr>
          <p:cNvSpPr txBox="1"/>
          <p:nvPr/>
        </p:nvSpPr>
        <p:spPr>
          <a:xfrm>
            <a:off x="9287265" y="1473354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5760B349-B1BA-45D5-B387-917BFBA83E1B}"/>
              </a:ext>
            </a:extLst>
          </p:cNvPr>
          <p:cNvSpPr txBox="1"/>
          <p:nvPr/>
        </p:nvSpPr>
        <p:spPr>
          <a:xfrm>
            <a:off x="9279216" y="1766095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5A53E18A-D76F-44DD-BE75-A8088A193A2A}"/>
              </a:ext>
            </a:extLst>
          </p:cNvPr>
          <p:cNvSpPr txBox="1"/>
          <p:nvPr/>
        </p:nvSpPr>
        <p:spPr>
          <a:xfrm>
            <a:off x="9279215" y="2078240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BF0E8ED3-8066-4FBB-A5F3-1E13ECA8B7FA}"/>
              </a:ext>
            </a:extLst>
          </p:cNvPr>
          <p:cNvSpPr txBox="1"/>
          <p:nvPr/>
        </p:nvSpPr>
        <p:spPr>
          <a:xfrm>
            <a:off x="10438648" y="1454706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9DC8383-03ED-4375-AE5E-EB5C03326F0C}"/>
              </a:ext>
            </a:extLst>
          </p:cNvPr>
          <p:cNvSpPr txBox="1"/>
          <p:nvPr/>
        </p:nvSpPr>
        <p:spPr>
          <a:xfrm>
            <a:off x="10430599" y="1747447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13C4894F-006A-4DDD-89FF-4A9BE7DAF46B}"/>
              </a:ext>
            </a:extLst>
          </p:cNvPr>
          <p:cNvSpPr txBox="1"/>
          <p:nvPr/>
        </p:nvSpPr>
        <p:spPr>
          <a:xfrm>
            <a:off x="10430598" y="2059592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6415DB87-BB03-4FFB-AB69-7F4E69AD836B}"/>
              </a:ext>
            </a:extLst>
          </p:cNvPr>
          <p:cNvSpPr txBox="1"/>
          <p:nvPr/>
        </p:nvSpPr>
        <p:spPr>
          <a:xfrm>
            <a:off x="9294480" y="2380638"/>
            <a:ext cx="4483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EA7DF62F-B15F-4604-BBC9-00F628FBE45D}"/>
              </a:ext>
            </a:extLst>
          </p:cNvPr>
          <p:cNvSpPr txBox="1"/>
          <p:nvPr/>
        </p:nvSpPr>
        <p:spPr>
          <a:xfrm>
            <a:off x="10440646" y="2382975"/>
            <a:ext cx="4483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4B2DCCDF-884A-4ECD-97D4-9B7D7B11B3B6}"/>
              </a:ext>
            </a:extLst>
          </p:cNvPr>
          <p:cNvSpPr txBox="1"/>
          <p:nvPr/>
        </p:nvSpPr>
        <p:spPr>
          <a:xfrm>
            <a:off x="9018902" y="2694614"/>
            <a:ext cx="965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A,B,C,D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C75BE75-F8E7-497D-8A28-F276A258A049}"/>
              </a:ext>
            </a:extLst>
          </p:cNvPr>
          <p:cNvSpPr txBox="1"/>
          <p:nvPr/>
        </p:nvSpPr>
        <p:spPr>
          <a:xfrm>
            <a:off x="10264917" y="2685930"/>
            <a:ext cx="965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A,B,D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D482D9E2-AD97-4460-B614-4B4ED8EFF8C8}"/>
              </a:ext>
            </a:extLst>
          </p:cNvPr>
          <p:cNvSpPr txBox="1"/>
          <p:nvPr/>
        </p:nvSpPr>
        <p:spPr>
          <a:xfrm>
            <a:off x="8805416" y="2986790"/>
            <a:ext cx="12631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A,B,C,D,E,P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D7F3E5A-A6D1-4930-B4DC-1253F8E7078D}"/>
              </a:ext>
            </a:extLst>
          </p:cNvPr>
          <p:cNvSpPr txBox="1"/>
          <p:nvPr/>
        </p:nvSpPr>
        <p:spPr>
          <a:xfrm>
            <a:off x="10455128" y="3000199"/>
            <a:ext cx="12631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A7E9C0D7-6ED9-46A2-B869-FE5ABC806064}"/>
              </a:ext>
            </a:extLst>
          </p:cNvPr>
          <p:cNvSpPr txBox="1"/>
          <p:nvPr/>
        </p:nvSpPr>
        <p:spPr>
          <a:xfrm>
            <a:off x="8769930" y="3245950"/>
            <a:ext cx="13410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A,B,C,D,E,F,K,L,N,O,P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11324AC0-4CE9-4887-9183-0F517B7460D1}"/>
              </a:ext>
            </a:extLst>
          </p:cNvPr>
          <p:cNvSpPr txBox="1"/>
          <p:nvPr/>
        </p:nvSpPr>
        <p:spPr>
          <a:xfrm>
            <a:off x="8714449" y="3568773"/>
            <a:ext cx="14083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A,B,C,D,E,F,G,I,K,L,N,O,M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E4BEFC6-43E3-46B3-BE6C-55E2D4EF0C3F}"/>
              </a:ext>
            </a:extLst>
          </p:cNvPr>
          <p:cNvSpPr txBox="1"/>
          <p:nvPr/>
        </p:nvSpPr>
        <p:spPr>
          <a:xfrm>
            <a:off x="9110466" y="3914339"/>
            <a:ext cx="965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K,N,O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A05DE557-D5E2-4FE0-84DD-D8F3986F5EDE}"/>
              </a:ext>
            </a:extLst>
          </p:cNvPr>
          <p:cNvSpPr txBox="1"/>
          <p:nvPr/>
        </p:nvSpPr>
        <p:spPr>
          <a:xfrm>
            <a:off x="8698129" y="4223458"/>
            <a:ext cx="1454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A,B,C,D,E,F,P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36683B3-8F94-4AC8-A252-AC4FD4D6E15D}"/>
              </a:ext>
            </a:extLst>
          </p:cNvPr>
          <p:cNvSpPr txBox="1"/>
          <p:nvPr/>
        </p:nvSpPr>
        <p:spPr>
          <a:xfrm>
            <a:off x="9262202" y="4522838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65A2396-7053-4849-806C-6FE7E4C13A42}"/>
              </a:ext>
            </a:extLst>
          </p:cNvPr>
          <p:cNvSpPr txBox="1"/>
          <p:nvPr/>
        </p:nvSpPr>
        <p:spPr>
          <a:xfrm>
            <a:off x="9080322" y="4831333"/>
            <a:ext cx="965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K,N,O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A7A78C3-1589-4FBC-8F2F-ED6A3E21FA43}"/>
              </a:ext>
            </a:extLst>
          </p:cNvPr>
          <p:cNvSpPr txBox="1"/>
          <p:nvPr/>
        </p:nvSpPr>
        <p:spPr>
          <a:xfrm>
            <a:off x="8964239" y="5144280"/>
            <a:ext cx="965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K,N,O,L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D8024441-D39D-4533-A6F9-76B4B3500FC1}"/>
              </a:ext>
            </a:extLst>
          </p:cNvPr>
          <p:cNvSpPr txBox="1"/>
          <p:nvPr/>
        </p:nvSpPr>
        <p:spPr>
          <a:xfrm>
            <a:off x="9279332" y="5485786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56FD8027-0C3A-4F7E-9D97-5B9081F3FB06}"/>
              </a:ext>
            </a:extLst>
          </p:cNvPr>
          <p:cNvSpPr txBox="1"/>
          <p:nvPr/>
        </p:nvSpPr>
        <p:spPr>
          <a:xfrm>
            <a:off x="9290241" y="5808220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8ADE502B-84C5-4179-A234-68B5BC41BC22}"/>
              </a:ext>
            </a:extLst>
          </p:cNvPr>
          <p:cNvSpPr txBox="1"/>
          <p:nvPr/>
        </p:nvSpPr>
        <p:spPr>
          <a:xfrm>
            <a:off x="8906183" y="6103901"/>
            <a:ext cx="12562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A,B,C,D,E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43C926D8-9F6D-4E0F-AB78-85B247270CF2}"/>
              </a:ext>
            </a:extLst>
          </p:cNvPr>
          <p:cNvSpPr txBox="1"/>
          <p:nvPr/>
        </p:nvSpPr>
        <p:spPr>
          <a:xfrm>
            <a:off x="9310542" y="6396064"/>
            <a:ext cx="12562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J,H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6CD0FB8B-801A-4356-BFF3-D663C1F2ACC9}"/>
              </a:ext>
            </a:extLst>
          </p:cNvPr>
          <p:cNvSpPr txBox="1"/>
          <p:nvPr/>
        </p:nvSpPr>
        <p:spPr>
          <a:xfrm>
            <a:off x="10352156" y="6385164"/>
            <a:ext cx="12562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J,H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06253FEA-9A7A-4CEC-B55B-DFBF6525679A}"/>
              </a:ext>
            </a:extLst>
          </p:cNvPr>
          <p:cNvSpPr txBox="1"/>
          <p:nvPr/>
        </p:nvSpPr>
        <p:spPr>
          <a:xfrm>
            <a:off x="10453355" y="6096450"/>
            <a:ext cx="6114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9F924C89-6CCD-430C-A304-B8EEFE7C1DB9}"/>
              </a:ext>
            </a:extLst>
          </p:cNvPr>
          <p:cNvSpPr txBox="1"/>
          <p:nvPr/>
        </p:nvSpPr>
        <p:spPr>
          <a:xfrm>
            <a:off x="10435736" y="5488918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A3CBEB66-2911-4637-BFC0-CECC8FE120B9}"/>
              </a:ext>
            </a:extLst>
          </p:cNvPr>
          <p:cNvSpPr txBox="1"/>
          <p:nvPr/>
        </p:nvSpPr>
        <p:spPr>
          <a:xfrm>
            <a:off x="10436597" y="5811352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172D753-7B79-4245-B28A-FE663923F622}"/>
              </a:ext>
            </a:extLst>
          </p:cNvPr>
          <p:cNvSpPr txBox="1"/>
          <p:nvPr/>
        </p:nvSpPr>
        <p:spPr>
          <a:xfrm>
            <a:off x="10264917" y="4833299"/>
            <a:ext cx="965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K,N,O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239CD487-4099-4BE0-9057-30E443A60E57}"/>
              </a:ext>
            </a:extLst>
          </p:cNvPr>
          <p:cNvSpPr txBox="1"/>
          <p:nvPr/>
        </p:nvSpPr>
        <p:spPr>
          <a:xfrm>
            <a:off x="10449703" y="5144280"/>
            <a:ext cx="965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82A97E86-00F4-40AA-A83B-88E0C749EE39}"/>
              </a:ext>
            </a:extLst>
          </p:cNvPr>
          <p:cNvSpPr txBox="1"/>
          <p:nvPr/>
        </p:nvSpPr>
        <p:spPr>
          <a:xfrm>
            <a:off x="10446691" y="4534743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9907829-E9D5-4C1C-9FC8-F041B5B51B4F}"/>
              </a:ext>
            </a:extLst>
          </p:cNvPr>
          <p:cNvSpPr txBox="1"/>
          <p:nvPr/>
        </p:nvSpPr>
        <p:spPr>
          <a:xfrm>
            <a:off x="10437533" y="4237184"/>
            <a:ext cx="5881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2A7D077-556E-475E-B9E6-1641380AE036}"/>
              </a:ext>
            </a:extLst>
          </p:cNvPr>
          <p:cNvSpPr txBox="1"/>
          <p:nvPr/>
        </p:nvSpPr>
        <p:spPr>
          <a:xfrm>
            <a:off x="10271931" y="3918591"/>
            <a:ext cx="965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K,N,O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0CD8DB21-A7BF-4834-BC5D-528E62BA4AA9}"/>
              </a:ext>
            </a:extLst>
          </p:cNvPr>
          <p:cNvSpPr txBox="1"/>
          <p:nvPr/>
        </p:nvSpPr>
        <p:spPr>
          <a:xfrm>
            <a:off x="10343736" y="3610231"/>
            <a:ext cx="965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G,I, M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FE516CED-824C-449A-A18D-2CE322FE87B5}"/>
              </a:ext>
            </a:extLst>
          </p:cNvPr>
          <p:cNvSpPr txBox="1"/>
          <p:nvPr/>
        </p:nvSpPr>
        <p:spPr>
          <a:xfrm>
            <a:off x="10352156" y="3290512"/>
            <a:ext cx="965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F,L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4D0E187-6B20-4201-AC21-243769B48FCD}"/>
              </a:ext>
            </a:extLst>
          </p:cNvPr>
          <p:cNvSpPr/>
          <p:nvPr/>
        </p:nvSpPr>
        <p:spPr>
          <a:xfrm>
            <a:off x="11313801" y="527632"/>
            <a:ext cx="84602" cy="616284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F25330F0-97CB-4E29-99D3-E121A24FFAD1}"/>
              </a:ext>
            </a:extLst>
          </p:cNvPr>
          <p:cNvSpPr txBox="1"/>
          <p:nvPr/>
        </p:nvSpPr>
        <p:spPr>
          <a:xfrm>
            <a:off x="11353623" y="711449"/>
            <a:ext cx="7682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Marge</a:t>
            </a:r>
          </a:p>
          <a:p>
            <a:pPr algn="ctr"/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9CF43A-7BCE-4BB6-B7A5-2F1B3697CDC2}"/>
              </a:ext>
            </a:extLst>
          </p:cNvPr>
          <p:cNvSpPr/>
          <p:nvPr/>
        </p:nvSpPr>
        <p:spPr>
          <a:xfrm>
            <a:off x="12060075" y="520653"/>
            <a:ext cx="84602" cy="616284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5194EC0-6A2E-46C7-9868-B69DCFA3830B}"/>
              </a:ext>
            </a:extLst>
          </p:cNvPr>
          <p:cNvSpPr/>
          <p:nvPr/>
        </p:nvSpPr>
        <p:spPr>
          <a:xfrm>
            <a:off x="12060075" y="520653"/>
            <a:ext cx="84602" cy="616284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CC4A603D-3E67-4EC6-8DBA-F46F9E931692}"/>
              </a:ext>
            </a:extLst>
          </p:cNvPr>
          <p:cNvSpPr txBox="1"/>
          <p:nvPr/>
        </p:nvSpPr>
        <p:spPr>
          <a:xfrm>
            <a:off x="11607370" y="1463920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C7E8085F-9938-40FA-A19E-9769D32C05AF}"/>
              </a:ext>
            </a:extLst>
          </p:cNvPr>
          <p:cNvSpPr txBox="1"/>
          <p:nvPr/>
        </p:nvSpPr>
        <p:spPr>
          <a:xfrm>
            <a:off x="11607370" y="1760939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834B3163-A9B1-4BAC-AAD0-2CF5D010B784}"/>
              </a:ext>
            </a:extLst>
          </p:cNvPr>
          <p:cNvSpPr txBox="1"/>
          <p:nvPr/>
        </p:nvSpPr>
        <p:spPr>
          <a:xfrm>
            <a:off x="11609801" y="2076916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38571F4E-A5D6-4D18-AFFB-1DC69D4C2480}"/>
              </a:ext>
            </a:extLst>
          </p:cNvPr>
          <p:cNvSpPr txBox="1"/>
          <p:nvPr/>
        </p:nvSpPr>
        <p:spPr>
          <a:xfrm>
            <a:off x="11617530" y="2371074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AEBCDDAD-A32E-459D-8557-2D98C55CC6D1}"/>
              </a:ext>
            </a:extLst>
          </p:cNvPr>
          <p:cNvSpPr txBox="1"/>
          <p:nvPr/>
        </p:nvSpPr>
        <p:spPr>
          <a:xfrm>
            <a:off x="11617530" y="2680562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9F03DE9F-43CA-49D1-A27B-93D9F738A088}"/>
              </a:ext>
            </a:extLst>
          </p:cNvPr>
          <p:cNvSpPr txBox="1"/>
          <p:nvPr/>
        </p:nvSpPr>
        <p:spPr>
          <a:xfrm>
            <a:off x="11617530" y="2977581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2056619A-1931-4906-945F-23396C5851C3}"/>
              </a:ext>
            </a:extLst>
          </p:cNvPr>
          <p:cNvSpPr txBox="1"/>
          <p:nvPr/>
        </p:nvSpPr>
        <p:spPr>
          <a:xfrm>
            <a:off x="11619961" y="3293558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3CA6E40F-0AD2-4384-AC52-0FF4EE54BA3D}"/>
              </a:ext>
            </a:extLst>
          </p:cNvPr>
          <p:cNvSpPr txBox="1"/>
          <p:nvPr/>
        </p:nvSpPr>
        <p:spPr>
          <a:xfrm>
            <a:off x="11627690" y="3587716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2CAE6FC3-2790-4D83-A415-4C2C4C8BBCCB}"/>
              </a:ext>
            </a:extLst>
          </p:cNvPr>
          <p:cNvSpPr txBox="1"/>
          <p:nvPr/>
        </p:nvSpPr>
        <p:spPr>
          <a:xfrm>
            <a:off x="11627265" y="3921027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9A5421CD-C5EE-4CA9-81D1-395A1A4284E1}"/>
              </a:ext>
            </a:extLst>
          </p:cNvPr>
          <p:cNvSpPr txBox="1"/>
          <p:nvPr/>
        </p:nvSpPr>
        <p:spPr>
          <a:xfrm>
            <a:off x="11627265" y="4218046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0CEA7736-F90A-4000-AFFF-83426615B966}"/>
              </a:ext>
            </a:extLst>
          </p:cNvPr>
          <p:cNvSpPr txBox="1"/>
          <p:nvPr/>
        </p:nvSpPr>
        <p:spPr>
          <a:xfrm>
            <a:off x="11629696" y="4534023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1CEB3ACA-983A-4A0F-A602-C097E4AB0D6F}"/>
              </a:ext>
            </a:extLst>
          </p:cNvPr>
          <p:cNvSpPr txBox="1"/>
          <p:nvPr/>
        </p:nvSpPr>
        <p:spPr>
          <a:xfrm>
            <a:off x="11637425" y="4828181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E00277B6-708E-47FD-8C90-F392A8B96518}"/>
              </a:ext>
            </a:extLst>
          </p:cNvPr>
          <p:cNvSpPr txBox="1"/>
          <p:nvPr/>
        </p:nvSpPr>
        <p:spPr>
          <a:xfrm>
            <a:off x="11637425" y="5137669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204443E0-05F9-4A4A-B39A-7F8E7266BF66}"/>
              </a:ext>
            </a:extLst>
          </p:cNvPr>
          <p:cNvSpPr txBox="1"/>
          <p:nvPr/>
        </p:nvSpPr>
        <p:spPr>
          <a:xfrm>
            <a:off x="11627265" y="5483177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C645FD36-EA12-4E4D-B524-C716EBE6B8BE}"/>
              </a:ext>
            </a:extLst>
          </p:cNvPr>
          <p:cNvSpPr txBox="1"/>
          <p:nvPr/>
        </p:nvSpPr>
        <p:spPr>
          <a:xfrm>
            <a:off x="11627265" y="6365785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21D94DB1-8F40-435D-80D0-8D4A69D2A60E}"/>
              </a:ext>
            </a:extLst>
          </p:cNvPr>
          <p:cNvSpPr txBox="1"/>
          <p:nvPr/>
        </p:nvSpPr>
        <p:spPr>
          <a:xfrm>
            <a:off x="11616524" y="6113908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1CB184AA-ADBF-4F71-9A19-8183EB5766D3}"/>
              </a:ext>
            </a:extLst>
          </p:cNvPr>
          <p:cNvSpPr txBox="1"/>
          <p:nvPr/>
        </p:nvSpPr>
        <p:spPr>
          <a:xfrm>
            <a:off x="11617105" y="5798137"/>
            <a:ext cx="2917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83208EC-D259-4B6B-9502-6C88942931CD}"/>
              </a:ext>
            </a:extLst>
          </p:cNvPr>
          <p:cNvSpPr txBox="1"/>
          <p:nvPr/>
        </p:nvSpPr>
        <p:spPr>
          <a:xfrm>
            <a:off x="124370" y="4215531"/>
            <a:ext cx="79320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 - Gérer les conditions de décollage et d’atterrissage selon le type de l’avion</a:t>
            </a:r>
          </a:p>
        </p:txBody>
      </p:sp>
    </p:spTree>
    <p:extLst>
      <p:ext uri="{BB962C8B-B14F-4D97-AF65-F5344CB8AC3E}">
        <p14:creationId xmlns:p14="http://schemas.microsoft.com/office/powerpoint/2010/main" val="209002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4" descr="La Paz, Bolivia - User Screenshot Gallery - Microsoft Flight Simulator  Forums">
            <a:extLst>
              <a:ext uri="{FF2B5EF4-FFF2-40B4-BE49-F238E27FC236}">
                <a16:creationId xmlns:a16="http://schemas.microsoft.com/office/drawing/2014/main" id="{191D4A19-9C8A-4BC7-90AA-EC13F9DB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fficher l’image source">
            <a:extLst>
              <a:ext uri="{FF2B5EF4-FFF2-40B4-BE49-F238E27FC236}">
                <a16:creationId xmlns:a16="http://schemas.microsoft.com/office/drawing/2014/main" id="{45DF75AC-8C03-47B7-AEF1-9E6D0D240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53FFDE0A-977F-4BB3-A147-0563C93C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160" y="6394161"/>
            <a:ext cx="2743200" cy="365125"/>
          </a:xfrm>
        </p:spPr>
        <p:txBody>
          <a:bodyPr/>
          <a:lstStyle/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DAC4C4-01D8-4EB6-80DF-AAF624C7C0A3}"/>
              </a:ext>
            </a:extLst>
          </p:cNvPr>
          <p:cNvSpPr/>
          <p:nvPr/>
        </p:nvSpPr>
        <p:spPr>
          <a:xfrm>
            <a:off x="940638" y="1786747"/>
            <a:ext cx="6054522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1" name="ZoneTexte 9">
            <a:extLst>
              <a:ext uri="{FF2B5EF4-FFF2-40B4-BE49-F238E27FC236}">
                <a16:creationId xmlns:a16="http://schemas.microsoft.com/office/drawing/2014/main" id="{97E83AF3-C247-451B-A0C7-0A849F81AD5C}"/>
              </a:ext>
            </a:extLst>
          </p:cNvPr>
          <p:cNvSpPr txBox="1"/>
          <p:nvPr/>
        </p:nvSpPr>
        <p:spPr>
          <a:xfrm>
            <a:off x="940639" y="1788261"/>
            <a:ext cx="620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Chemins critiques : C – D – E – P – F – J – Q </a:t>
            </a:r>
          </a:p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C – D – E – P – F – G – H – Q 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55F4F524-C796-479B-846A-42A4A8EAD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775486"/>
              </p:ext>
            </p:extLst>
          </p:nvPr>
        </p:nvGraphicFramePr>
        <p:xfrm>
          <a:off x="692247" y="2538613"/>
          <a:ext cx="10807506" cy="3775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430000" imgH="3992760" progId="Paint.Picture">
                  <p:embed/>
                </p:oleObj>
              </mc:Choice>
              <mc:Fallback>
                <p:oleObj name="Bitmap Image" r:id="rId5" imgW="11430000" imgH="3992760" progId="Paint.Picture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55F4F524-C796-479B-846A-42A4A8EAD9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2247" y="2538613"/>
                        <a:ext cx="10807506" cy="3775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49C43D18-4BD2-4A21-B946-AB559DBE3D99}"/>
              </a:ext>
            </a:extLst>
          </p:cNvPr>
          <p:cNvSpPr/>
          <p:nvPr/>
        </p:nvSpPr>
        <p:spPr>
          <a:xfrm>
            <a:off x="544452" y="255958"/>
            <a:ext cx="6509491" cy="548924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8296C0-5E03-4ECE-8E96-02A49A487FFA}"/>
              </a:ext>
            </a:extLst>
          </p:cNvPr>
          <p:cNvSpPr txBox="1"/>
          <p:nvPr/>
        </p:nvSpPr>
        <p:spPr>
          <a:xfrm>
            <a:off x="246319" y="233359"/>
            <a:ext cx="716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Méthodologie de travail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1B00E-DE7A-4DE5-9040-27B17ABDB4B6}"/>
              </a:ext>
            </a:extLst>
          </p:cNvPr>
          <p:cNvSpPr/>
          <p:nvPr/>
        </p:nvSpPr>
        <p:spPr>
          <a:xfrm>
            <a:off x="1256050" y="901215"/>
            <a:ext cx="4370337" cy="45197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2B0C61C-F638-4363-9F2B-EBE2A95698CB}"/>
              </a:ext>
            </a:extLst>
          </p:cNvPr>
          <p:cNvSpPr txBox="1"/>
          <p:nvPr/>
        </p:nvSpPr>
        <p:spPr>
          <a:xfrm>
            <a:off x="1256049" y="901215"/>
            <a:ext cx="437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Diagramme de Pert (2/2)</a:t>
            </a:r>
          </a:p>
        </p:txBody>
      </p:sp>
    </p:spTree>
    <p:extLst>
      <p:ext uri="{BB962C8B-B14F-4D97-AF65-F5344CB8AC3E}">
        <p14:creationId xmlns:p14="http://schemas.microsoft.com/office/powerpoint/2010/main" val="14917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6">
            <a:extLst>
              <a:ext uri="{FF2B5EF4-FFF2-40B4-BE49-F238E27FC236}">
                <a16:creationId xmlns:a16="http://schemas.microsoft.com/office/drawing/2014/main" id="{780D3533-C640-4620-9C56-18FED9457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85C07A39-8AC0-4638-91DC-D9F48CA66160}"/>
              </a:ext>
            </a:extLst>
          </p:cNvPr>
          <p:cNvSpPr txBox="1">
            <a:spLocks/>
          </p:cNvSpPr>
          <p:nvPr/>
        </p:nvSpPr>
        <p:spPr>
          <a:xfrm>
            <a:off x="9307160" y="63941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pPr/>
              <a:t>7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2" descr="Afficher l’image source">
            <a:extLst>
              <a:ext uri="{FF2B5EF4-FFF2-40B4-BE49-F238E27FC236}">
                <a16:creationId xmlns:a16="http://schemas.microsoft.com/office/drawing/2014/main" id="{59464FD9-C3DF-46DA-8A04-660FA3B0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A212D8-CCCC-4F6A-84A6-5246E775F46F}"/>
              </a:ext>
            </a:extLst>
          </p:cNvPr>
          <p:cNvSpPr/>
          <p:nvPr/>
        </p:nvSpPr>
        <p:spPr>
          <a:xfrm>
            <a:off x="8183218" y="1160354"/>
            <a:ext cx="3119038" cy="386638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AAEE84D6-67CD-4BCF-AEE0-999CB286F441}"/>
              </a:ext>
            </a:extLst>
          </p:cNvPr>
          <p:cNvSpPr txBox="1"/>
          <p:nvPr/>
        </p:nvSpPr>
        <p:spPr>
          <a:xfrm>
            <a:off x="8183218" y="1168515"/>
            <a:ext cx="311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Déplacement de l’avion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9E712-0DEE-440C-9604-A06F48D04E2D}"/>
              </a:ext>
            </a:extLst>
          </p:cNvPr>
          <p:cNvSpPr/>
          <p:nvPr/>
        </p:nvSpPr>
        <p:spPr>
          <a:xfrm>
            <a:off x="611811" y="1986247"/>
            <a:ext cx="5954968" cy="4151376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9">
                <a:extLst>
                  <a:ext uri="{FF2B5EF4-FFF2-40B4-BE49-F238E27FC236}">
                    <a16:creationId xmlns:a16="http://schemas.microsoft.com/office/drawing/2014/main" id="{ED01449F-ACE2-4965-99E4-8FF378B68F4F}"/>
                  </a:ext>
                </a:extLst>
              </p:cNvPr>
              <p:cNvSpPr txBox="1"/>
              <p:nvPr/>
            </p:nvSpPr>
            <p:spPr>
              <a:xfrm>
                <a:off x="815913" y="2078710"/>
                <a:ext cx="5750866" cy="108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Vitesse normale : 200km/UT (1 bloc).</a:t>
                </a: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1 bloc correspond à R = 10 pixels.</a:t>
                </a: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2 équations : (1)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fr-FR" sz="1600" b="1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             (2)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= a</a:t>
                </a:r>
                <a14:m>
                  <m:oMath xmlns:m="http://schemas.openxmlformats.org/officeDocument/2006/math">
                    <m:r>
                      <a:rPr lang="fr-FR" sz="16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, a un réel constant.</a:t>
                </a:r>
              </a:p>
            </p:txBody>
          </p:sp>
        </mc:Choice>
        <mc:Fallback xmlns="">
          <p:sp>
            <p:nvSpPr>
              <p:cNvPr id="15" name="ZoneTexte 9">
                <a:extLst>
                  <a:ext uri="{FF2B5EF4-FFF2-40B4-BE49-F238E27FC236}">
                    <a16:creationId xmlns:a16="http://schemas.microsoft.com/office/drawing/2014/main" id="{ED01449F-ACE2-4965-99E4-8FF378B6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13" y="2078710"/>
                <a:ext cx="5750866" cy="1082797"/>
              </a:xfrm>
              <a:prstGeom prst="rect">
                <a:avLst/>
              </a:prstGeom>
              <a:blipFill>
                <a:blip r:embed="rId6"/>
                <a:stretch>
                  <a:fillRect l="-636" t="-1685" b="-61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9">
                <a:extLst>
                  <a:ext uri="{FF2B5EF4-FFF2-40B4-BE49-F238E27FC236}">
                    <a16:creationId xmlns:a16="http://schemas.microsoft.com/office/drawing/2014/main" id="{907358CE-B626-4E9E-AAF0-8766C8C42C4A}"/>
                  </a:ext>
                </a:extLst>
              </p:cNvPr>
              <p:cNvSpPr txBox="1"/>
              <p:nvPr/>
            </p:nvSpPr>
            <p:spPr>
              <a:xfrm>
                <a:off x="1120927" y="4531740"/>
                <a:ext cx="5374737" cy="1497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Trouver y : (2)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endParaRPr lang="fr-FR" sz="1600" b="1" dirty="0">
                  <a:solidFill>
                    <a:schemeClr val="bg1"/>
                  </a:solidFill>
                  <a:latin typeface="Cascadia Code" panose="020B0609020000020004" pitchFamily="49" charset="0"/>
                </a:endParaRP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           (1) </a:t>
                </a:r>
                <a14:m>
                  <m:oMath xmlns:m="http://schemas.openxmlformats.org/officeDocument/2006/math">
                    <m:r>
                      <a:rPr lang="fr-FR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den>
                        </m:f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fr-FR" sz="1600" b="1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fr-FR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fr-FR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+ 1)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fr-FR" sz="1600" b="1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= +/- sqrt(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sSup>
                          <m:sSupPr>
                            <m:ctrlP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6" name="ZoneTexte 9">
                <a:extLst>
                  <a:ext uri="{FF2B5EF4-FFF2-40B4-BE49-F238E27FC236}">
                    <a16:creationId xmlns:a16="http://schemas.microsoft.com/office/drawing/2014/main" id="{907358CE-B626-4E9E-AAF0-8766C8C42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27" y="4531740"/>
                <a:ext cx="5374737" cy="1497076"/>
              </a:xfrm>
              <a:prstGeom prst="rect">
                <a:avLst/>
              </a:prstGeom>
              <a:blipFill>
                <a:blip r:embed="rId7"/>
                <a:stretch>
                  <a:fillRect l="-680" b="-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9">
                <a:extLst>
                  <a:ext uri="{FF2B5EF4-FFF2-40B4-BE49-F238E27FC236}">
                    <a16:creationId xmlns:a16="http://schemas.microsoft.com/office/drawing/2014/main" id="{3D1AFC24-9BA4-491C-BF7E-96D77111B10F}"/>
                  </a:ext>
                </a:extLst>
              </p:cNvPr>
              <p:cNvSpPr txBox="1"/>
              <p:nvPr/>
            </p:nvSpPr>
            <p:spPr>
              <a:xfrm>
                <a:off x="1120927" y="3281546"/>
                <a:ext cx="5442067" cy="1234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Trouver x : (2) </a:t>
                </a:r>
                <a14:m>
                  <m:oMath xmlns:m="http://schemas.openxmlformats.org/officeDocument/2006/math">
                    <m:r>
                      <a:rPr lang="fr-FR" sz="16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= a</a:t>
                </a:r>
                <a14:m>
                  <m:oMath xmlns:m="http://schemas.openxmlformats.org/officeDocument/2006/math">
                    <m:r>
                      <a:rPr lang="fr-FR" sz="16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           (1)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1600" b="1" dirty="0">
                            <a:solidFill>
                              <a:schemeClr val="bg1"/>
                            </a:solidFill>
                            <a:latin typeface="Cascadia Code" panose="020B0609020000020004" pitchFamily="49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a</m:t>
                        </m:r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fr-FR" sz="16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1600" b="1" dirty="0">
                    <a:solidFill>
                      <a:schemeClr val="bg1"/>
                    </a:solidFill>
                  </a:rPr>
                  <a:t>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( 1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fr-FR" sz="1600" b="1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</m:t>
                    </m:r>
                    <m:r>
                      <a:rPr lang="fr-FR" sz="16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= +/- sqrt(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fr-FR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7" name="ZoneTexte 9">
                <a:extLst>
                  <a:ext uri="{FF2B5EF4-FFF2-40B4-BE49-F238E27FC236}">
                    <a16:creationId xmlns:a16="http://schemas.microsoft.com/office/drawing/2014/main" id="{3D1AFC24-9BA4-491C-BF7E-96D77111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27" y="3281546"/>
                <a:ext cx="5442067" cy="1234569"/>
              </a:xfrm>
              <a:prstGeom prst="rect">
                <a:avLst/>
              </a:prstGeom>
              <a:blipFill>
                <a:blip r:embed="rId8"/>
                <a:stretch>
                  <a:fillRect l="-672" t="-1478" b="-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00AB1F1A-06C0-4782-A4D2-9504836AEE06}"/>
              </a:ext>
            </a:extLst>
          </p:cNvPr>
          <p:cNvSpPr/>
          <p:nvPr/>
        </p:nvSpPr>
        <p:spPr>
          <a:xfrm>
            <a:off x="7872984" y="5151561"/>
            <a:ext cx="3804356" cy="1047888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E5859C4F-D83C-464D-816D-901FD3C7AF3F}"/>
              </a:ext>
            </a:extLst>
          </p:cNvPr>
          <p:cNvSpPr txBox="1"/>
          <p:nvPr/>
        </p:nvSpPr>
        <p:spPr>
          <a:xfrm>
            <a:off x="7949556" y="5183516"/>
            <a:ext cx="3727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Bleu : avion</a:t>
            </a:r>
          </a:p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Rouge : aéroport à atteindre</a:t>
            </a:r>
          </a:p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Orange : périmètre de déplacement</a:t>
            </a:r>
          </a:p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Vert : trajectoire à réaliser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7E980BB-C2F9-4465-A1C9-B65CABC74E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37709"/>
              </p:ext>
            </p:extLst>
          </p:nvPr>
        </p:nvGraphicFramePr>
        <p:xfrm>
          <a:off x="7779218" y="1828522"/>
          <a:ext cx="3991887" cy="3147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5829480" imgH="4595040" progId="Paint.Picture">
                  <p:embed/>
                </p:oleObj>
              </mc:Choice>
              <mc:Fallback>
                <p:oleObj name="Bitmap Image" r:id="rId9" imgW="5829480" imgH="4595040" progId="Paint.Pictur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7E980BB-C2F9-4465-A1C9-B65CABC74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79218" y="1828522"/>
                        <a:ext cx="3991887" cy="3147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B0C83E28-D86C-4173-BED3-92B5725CF067}"/>
              </a:ext>
            </a:extLst>
          </p:cNvPr>
          <p:cNvSpPr/>
          <p:nvPr/>
        </p:nvSpPr>
        <p:spPr>
          <a:xfrm>
            <a:off x="544452" y="255958"/>
            <a:ext cx="6509491" cy="548924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1326FD9-43DB-42AA-8F3E-CC3A4A64224E}"/>
              </a:ext>
            </a:extLst>
          </p:cNvPr>
          <p:cNvSpPr txBox="1"/>
          <p:nvPr/>
        </p:nvSpPr>
        <p:spPr>
          <a:xfrm>
            <a:off x="246319" y="233359"/>
            <a:ext cx="716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Méthodologie de travail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F2C038-FC1B-4E70-A25F-EB6B1591C2C4}"/>
              </a:ext>
            </a:extLst>
          </p:cNvPr>
          <p:cNvSpPr/>
          <p:nvPr/>
        </p:nvSpPr>
        <p:spPr>
          <a:xfrm>
            <a:off x="1290635" y="1051493"/>
            <a:ext cx="5601950" cy="45197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72D1698-B9D2-42F0-8CCF-F0416D85288B}"/>
              </a:ext>
            </a:extLst>
          </p:cNvPr>
          <p:cNvSpPr txBox="1"/>
          <p:nvPr/>
        </p:nvSpPr>
        <p:spPr>
          <a:xfrm>
            <a:off x="1290634" y="1051493"/>
            <a:ext cx="560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Notre approche du sujet (1/6)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8F59768-DB24-4DBE-9734-30A6D0E70E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057" y="3349184"/>
            <a:ext cx="239567" cy="21449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7EDD876-37EE-415A-8976-CCBBBD0DC6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913" y="4636155"/>
            <a:ext cx="239567" cy="2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4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3">
            <a:extLst>
              <a:ext uri="{FF2B5EF4-FFF2-40B4-BE49-F238E27FC236}">
                <a16:creationId xmlns:a16="http://schemas.microsoft.com/office/drawing/2014/main" id="{38F24426-D9AB-4BBA-8E53-9A6FA224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85C07A39-8AC0-4638-91DC-D9F48CA66160}"/>
              </a:ext>
            </a:extLst>
          </p:cNvPr>
          <p:cNvSpPr txBox="1">
            <a:spLocks/>
          </p:cNvSpPr>
          <p:nvPr/>
        </p:nvSpPr>
        <p:spPr>
          <a:xfrm>
            <a:off x="9307160" y="63941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pPr/>
              <a:t>8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2" descr="Afficher l’image source">
            <a:extLst>
              <a:ext uri="{FF2B5EF4-FFF2-40B4-BE49-F238E27FC236}">
                <a16:creationId xmlns:a16="http://schemas.microsoft.com/office/drawing/2014/main" id="{59464FD9-C3DF-46DA-8A04-660FA3B0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A212D8-CCCC-4F6A-84A6-5246E775F46F}"/>
              </a:ext>
            </a:extLst>
          </p:cNvPr>
          <p:cNvSpPr/>
          <p:nvPr/>
        </p:nvSpPr>
        <p:spPr>
          <a:xfrm>
            <a:off x="8449056" y="1170856"/>
            <a:ext cx="2404872" cy="369828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AAEE84D6-67CD-4BCF-AEE0-999CB286F441}"/>
              </a:ext>
            </a:extLst>
          </p:cNvPr>
          <p:cNvSpPr txBox="1"/>
          <p:nvPr/>
        </p:nvSpPr>
        <p:spPr>
          <a:xfrm>
            <a:off x="8449056" y="1171352"/>
            <a:ext cx="24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Angle de l’avion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9E712-0DEE-440C-9604-A06F48D04E2D}"/>
              </a:ext>
            </a:extLst>
          </p:cNvPr>
          <p:cNvSpPr/>
          <p:nvPr/>
        </p:nvSpPr>
        <p:spPr>
          <a:xfrm>
            <a:off x="456046" y="2295144"/>
            <a:ext cx="6745447" cy="3282696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9">
                <a:extLst>
                  <a:ext uri="{FF2B5EF4-FFF2-40B4-BE49-F238E27FC236}">
                    <a16:creationId xmlns:a16="http://schemas.microsoft.com/office/drawing/2014/main" id="{ED01449F-ACE2-4965-99E4-8FF378B68F4F}"/>
                  </a:ext>
                </a:extLst>
              </p:cNvPr>
              <p:cNvSpPr txBox="1"/>
              <p:nvPr/>
            </p:nvSpPr>
            <p:spPr>
              <a:xfrm>
                <a:off x="544452" y="2370930"/>
                <a:ext cx="6657042" cy="3134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On sait que : cos(</a:t>
                </a:r>
                <a:r>
                  <a:rPr lang="el-G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θ</a:t>
                </a:r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num>
                      <m:den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𝒉𝒚𝒑𝒐𝒕𝒉</m:t>
                        </m:r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𝒏𝒖𝒔𝒆</m:t>
                        </m:r>
                      </m:den>
                    </m:f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et sin(</a:t>
                </a:r>
                <a:r>
                  <a:rPr lang="el-G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θ</a:t>
                </a:r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𝒉𝒚𝒑𝒐𝒕𝒉</m:t>
                        </m:r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𝒏𝒖𝒔𝒆</m:t>
                        </m:r>
                      </m:den>
                    </m:f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</a:p>
              <a:p>
                <a:endParaRPr lang="fr-FR" sz="1600" b="1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Ainsi tan(</a:t>
                </a:r>
                <a:r>
                  <a:rPr lang="el-G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θ</a:t>
                </a:r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fr-FR" sz="1600" b="1" dirty="0">
                            <a:solidFill>
                              <a:schemeClr val="bg1"/>
                            </a:solidFill>
                            <a:latin typeface="Cascadia Code" panose="020B0609020000020004" pitchFamily="49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fr-FR" sz="1600" b="1" dirty="0">
                            <a:solidFill>
                              <a:schemeClr val="bg1"/>
                            </a:solidFill>
                            <a:latin typeface="Cascadia Code" panose="020B0609020000020004" pitchFamily="49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1600" b="1" dirty="0">
                            <a:solidFill>
                              <a:schemeClr val="bg1"/>
                            </a:solidFill>
                            <a:latin typeface="Cascadia Code" panose="020B0609020000020004" pitchFamily="49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fr-FR" sz="1600" b="1" dirty="0">
                            <a:solidFill>
                              <a:schemeClr val="bg1"/>
                            </a:solidFill>
                            <a:latin typeface="Cascadia Code" panose="020B0609020000020004" pitchFamily="49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sz="1600" b="1" dirty="0">
                            <a:solidFill>
                              <a:schemeClr val="bg1"/>
                            </a:solidFill>
                            <a:latin typeface="Cascadia Code" panose="020B0609020000020004" pitchFamily="49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fr-FR" sz="1600" b="1" dirty="0">
                            <a:solidFill>
                              <a:schemeClr val="bg1"/>
                            </a:solidFill>
                            <a:latin typeface="Cascadia Code" panose="020B0609020000020004" pitchFamily="49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1600" b="1" dirty="0">
                            <a:solidFill>
                              <a:schemeClr val="bg1"/>
                            </a:solidFill>
                            <a:latin typeface="Cascadia Code" panose="020B0609020000020004" pitchFamily="49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fr-FR" sz="1600" b="1" dirty="0">
                            <a:solidFill>
                              <a:schemeClr val="bg1"/>
                            </a:solidFill>
                            <a:latin typeface="Cascadia Code" panose="020B0609020000020004" pitchFamily="49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D’où </a:t>
                </a:r>
                <a:r>
                  <a:rPr lang="el-G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θ</a:t>
                </a:r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= atan(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), </a:t>
                </a:r>
                <a:r>
                  <a:rPr lang="el-G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θ</a:t>
                </a:r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en radian.</a:t>
                </a:r>
              </a:p>
              <a:p>
                <a:endParaRPr lang="fr-FR" sz="1600" b="1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Par défaut, l’angle de rotation de l’avion est de 45°.</a:t>
                </a: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On sait que 360° = 2π rad donc 1 rad = 180/π.</a:t>
                </a:r>
              </a:p>
              <a:p>
                <a:endParaRPr lang="fr-FR" sz="1600" b="1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  <a:p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On en déduit l’angle de rotation de l’avion : </a:t>
                </a:r>
              </a:p>
              <a:p>
                <a:r>
                  <a:rPr lang="el-G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θ</a:t>
                </a:r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 = 45 + atan(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fr-FR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fr-FR" sz="1600" b="1" dirty="0">
                    <a:solidFill>
                      <a:schemeClr val="bg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)*180/π.</a:t>
                </a:r>
              </a:p>
            </p:txBody>
          </p:sp>
        </mc:Choice>
        <mc:Fallback xmlns="">
          <p:sp>
            <p:nvSpPr>
              <p:cNvPr id="15" name="ZoneTexte 9">
                <a:extLst>
                  <a:ext uri="{FF2B5EF4-FFF2-40B4-BE49-F238E27FC236}">
                    <a16:creationId xmlns:a16="http://schemas.microsoft.com/office/drawing/2014/main" id="{ED01449F-ACE2-4965-99E4-8FF378B6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52" y="2370930"/>
                <a:ext cx="6657042" cy="3134897"/>
              </a:xfrm>
              <a:prstGeom prst="rect">
                <a:avLst/>
              </a:prstGeom>
              <a:blipFill>
                <a:blip r:embed="rId7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00AB1F1A-06C0-4782-A4D2-9504836AEE06}"/>
              </a:ext>
            </a:extLst>
          </p:cNvPr>
          <p:cNvSpPr/>
          <p:nvPr/>
        </p:nvSpPr>
        <p:spPr>
          <a:xfrm>
            <a:off x="7870735" y="5151209"/>
            <a:ext cx="3659861" cy="976794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E5859C4F-D83C-464D-816D-901FD3C7AF3F}"/>
              </a:ext>
            </a:extLst>
          </p:cNvPr>
          <p:cNvSpPr txBox="1"/>
          <p:nvPr/>
        </p:nvSpPr>
        <p:spPr>
          <a:xfrm>
            <a:off x="7869022" y="5174042"/>
            <a:ext cx="3659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Bleu : avion</a:t>
            </a:r>
          </a:p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Rouge : aéroport à atteindre</a:t>
            </a:r>
          </a:p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Orange : périmètre de déplacement</a:t>
            </a:r>
          </a:p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Vert : trajectoire à réaliser</a:t>
            </a:r>
            <a:endParaRPr lang="fr-FR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851CF185-14B9-40BC-B8F9-565C6256D2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502910"/>
              </p:ext>
            </p:extLst>
          </p:nvPr>
        </p:nvGraphicFramePr>
        <p:xfrm>
          <a:off x="7692226" y="1832758"/>
          <a:ext cx="3984824" cy="3100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837040" imgH="4541400" progId="Paint.Picture">
                  <p:embed/>
                </p:oleObj>
              </mc:Choice>
              <mc:Fallback>
                <p:oleObj name="Bitmap Image" r:id="rId8" imgW="5837040" imgH="4541400" progId="Paint.Picture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851CF185-14B9-40BC-B8F9-565C6256D2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92226" y="1832758"/>
                        <a:ext cx="3984824" cy="3100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F07927A6-96A5-4FDC-B2F8-91FE8B35C1A8}"/>
              </a:ext>
            </a:extLst>
          </p:cNvPr>
          <p:cNvSpPr/>
          <p:nvPr/>
        </p:nvSpPr>
        <p:spPr>
          <a:xfrm>
            <a:off x="544452" y="255958"/>
            <a:ext cx="6509491" cy="548924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B82F48-39FD-401A-8D74-E456320E7726}"/>
              </a:ext>
            </a:extLst>
          </p:cNvPr>
          <p:cNvSpPr txBox="1"/>
          <p:nvPr/>
        </p:nvSpPr>
        <p:spPr>
          <a:xfrm>
            <a:off x="246319" y="233359"/>
            <a:ext cx="716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Méthodologie de travail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69662D-EBEE-4593-A1AF-EACB561B6D47}"/>
              </a:ext>
            </a:extLst>
          </p:cNvPr>
          <p:cNvSpPr/>
          <p:nvPr/>
        </p:nvSpPr>
        <p:spPr>
          <a:xfrm>
            <a:off x="1246906" y="1014985"/>
            <a:ext cx="5601950" cy="45197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3AA768B-EE75-42A6-B010-343CF79E4822}"/>
              </a:ext>
            </a:extLst>
          </p:cNvPr>
          <p:cNvSpPr txBox="1"/>
          <p:nvPr/>
        </p:nvSpPr>
        <p:spPr>
          <a:xfrm>
            <a:off x="1246905" y="1014985"/>
            <a:ext cx="560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Notre approche du sujet (2/6)</a:t>
            </a:r>
          </a:p>
        </p:txBody>
      </p:sp>
    </p:spTree>
    <p:extLst>
      <p:ext uri="{BB962C8B-B14F-4D97-AF65-F5344CB8AC3E}">
        <p14:creationId xmlns:p14="http://schemas.microsoft.com/office/powerpoint/2010/main" val="139752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4DF382D4-85F1-47EC-8DF0-6BA1BD4D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6494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CBAE23C-BA9E-43D2-AF46-55265D4F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9A88-16D2-44FB-B6F9-15B804E184CB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85C07A39-8AC0-4638-91DC-D9F48CA66160}"/>
              </a:ext>
            </a:extLst>
          </p:cNvPr>
          <p:cNvSpPr txBox="1">
            <a:spLocks/>
          </p:cNvSpPr>
          <p:nvPr/>
        </p:nvSpPr>
        <p:spPr>
          <a:xfrm>
            <a:off x="9307160" y="63941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BE9A88-16D2-44FB-B6F9-15B804E184CB}" type="slidenum">
              <a:rPr lang="fr-FR" sz="1400" smtClean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pPr/>
              <a:t>9</a:t>
            </a:fld>
            <a:endParaRPr lang="fr-FR" sz="140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2" descr="Afficher l’image source">
            <a:extLst>
              <a:ext uri="{FF2B5EF4-FFF2-40B4-BE49-F238E27FC236}">
                <a16:creationId xmlns:a16="http://schemas.microsoft.com/office/drawing/2014/main" id="{59464FD9-C3DF-46DA-8A04-660FA3B0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835" r="98359">
                        <a14:foregroundMark x1="2835" y1="31183" x2="3543" y2="42043"/>
                        <a14:foregroundMark x1="11824" y1="40108" x2="10668" y2="40323"/>
                        <a14:foregroundMark x1="25849" y1="49247" x2="25849" y2="49247"/>
                        <a14:foregroundMark x1="36442" y1="53441" x2="39724" y2="55914"/>
                        <a14:foregroundMark x1="48228" y1="56774" x2="50839" y2="57634"/>
                        <a14:foregroundMark x1="58933" y1="42903" x2="58933" y2="43656"/>
                        <a14:foregroundMark x1="69974" y1="48172" x2="71876" y2="48172"/>
                        <a14:foregroundMark x1="78068" y1="43656" x2="81350" y2="43441"/>
                        <a14:foregroundMark x1="87057" y1="42258" x2="87244" y2="43978"/>
                        <a14:foregroundMark x1="95636" y1="43441" x2="95636" y2="43441"/>
                        <a14:foregroundMark x1="98359" y1="75699" x2="98359" y2="75699"/>
                        <a14:foregroundMark x1="98247" y1="70108" x2="96419" y2="69032"/>
                        <a14:foregroundMark x1="92866" y1="75161" x2="92354" y2="72903"/>
                        <a14:foregroundMark x1="93012" y1="75806" x2="92866" y2="75161"/>
                        <a14:foregroundMark x1="93622" y1="78495" x2="93207" y2="76667"/>
                        <a14:foregroundMark x1="25438" y1="69032" x2="26110" y2="68710"/>
                        <a14:foregroundMark x1="26110" y1="65699" x2="26110" y2="65699"/>
                        <a14:foregroundMark x1="29504" y1="70430" x2="29504" y2="70430"/>
                        <a14:foregroundMark x1="34129" y1="71290" x2="34129" y2="71290"/>
                        <a14:foregroundMark x1="43006" y1="71828" x2="43006" y2="71828"/>
                        <a14:foregroundMark x1="51436" y1="77419" x2="51884" y2="77419"/>
                        <a14:foregroundMark x1="55203" y1="70108" x2="55203" y2="70108"/>
                        <a14:foregroundMark x1="57889" y1="71290" x2="57889" y2="71290"/>
                        <a14:foregroundMark x1="61195" y1="73441" x2="61768" y2="73441"/>
                        <a14:foregroundMark x1="60388" y1="73441" x2="61124" y2="73441"/>
                        <a14:foregroundMark x1="65050" y1="73763" x2="65050" y2="73763"/>
                        <a14:foregroundMark x1="70533" y1="73441" x2="71503" y2="73441"/>
                        <a14:foregroundMark x1="71503" y1="65699" x2="71503" y2="65376"/>
                        <a14:foregroundMark x1="76315" y1="74301" x2="76725" y2="75484"/>
                        <a14:foregroundMark x1="79597" y1="72366" x2="79597" y2="74301"/>
                        <a14:foregroundMark x1="82693" y1="73226" x2="82693" y2="73226"/>
                        <a14:foregroundMark x1="88885" y1="76882" x2="88885" y2="76882"/>
                        <a14:foregroundMark x1="40694" y1="78065" x2="40694" y2="78065"/>
                        <a14:backgroundMark x1="35472" y1="73441" x2="35472" y2="73441"/>
                        <a14:backgroundMark x1="51436" y1="73441" x2="51436" y2="73441"/>
                        <a14:backgroundMark x1="88101" y1="74301" x2="88101" y2="74301"/>
                        <a14:backgroundMark x1="88101" y1="71290" x2="88101" y2="71290"/>
                        <a14:backgroundMark x1="87803" y1="71828" x2="87803" y2="71828"/>
                        <a14:backgroundMark x1="88027" y1="72043" x2="88027" y2="72043"/>
                        <a14:backgroundMark x1="88027" y1="72043" x2="88027" y2="72043"/>
                        <a14:backgroundMark x1="92838" y1="71290" x2="92838" y2="71290"/>
                        <a14:backgroundMark x1="97389" y1="70753" x2="97389" y2="70753"/>
                        <a14:backgroundMark x1="61283" y1="72688" x2="61283" y2="72688"/>
                        <a14:backgroundMark x1="61059" y1="73441" x2="61059" y2="73441"/>
                        <a14:backgroundMark x1="88400" y1="70968" x2="88400" y2="70968"/>
                        <a14:backgroundMark x1="87542" y1="72043" x2="87542" y2="72043"/>
                        <a14:backgroundMark x1="87915" y1="72366" x2="87803" y2="73226"/>
                        <a14:backgroundMark x1="88027" y1="71290" x2="88027" y2="72903"/>
                        <a14:backgroundMark x1="38419" y1="70108" x2="38419" y2="70968"/>
                        <a14:backgroundMark x1="64864" y1="74086" x2="64864" y2="74086"/>
                        <a14:backgroundMark x1="71093" y1="70538" x2="71093" y2="70538"/>
                        <a14:backgroundMark x1="75159" y1="72473" x2="75159" y2="72473"/>
                        <a14:backgroundMark x1="92316" y1="72688" x2="92316" y2="72688"/>
                        <a14:backgroundMark x1="92465" y1="72903" x2="92465" y2="72903"/>
                        <a14:backgroundMark x1="92764" y1="75161" x2="92764" y2="75161"/>
                        <a14:backgroundMark x1="97799" y1="75806" x2="97799" y2="75806"/>
                        <a14:backgroundMark x1="96307" y1="68280" x2="96307" y2="68280"/>
                        <a14:backgroundMark x1="96233" y1="68710" x2="96233" y2="68710"/>
                        <a14:backgroundMark x1="96158" y1="68710" x2="96158" y2="68710"/>
                        <a14:backgroundMark x1="97799" y1="75376" x2="97538" y2="75376"/>
                        <a14:backgroundMark x1="61395" y1="73118" x2="61395" y2="73441"/>
                        <a14:backgroundMark x1="61171" y1="73871" x2="61171" y2="73226"/>
                        <a14:backgroundMark x1="92801" y1="75806" x2="92801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15" y="98714"/>
            <a:ext cx="1613945" cy="5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A212D8-CCCC-4F6A-84A6-5246E775F46F}"/>
              </a:ext>
            </a:extLst>
          </p:cNvPr>
          <p:cNvSpPr/>
          <p:nvPr/>
        </p:nvSpPr>
        <p:spPr>
          <a:xfrm>
            <a:off x="8908968" y="1340896"/>
            <a:ext cx="2134644" cy="369332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AAEE84D6-67CD-4BCF-AEE0-999CB286F441}"/>
              </a:ext>
            </a:extLst>
          </p:cNvPr>
          <p:cNvSpPr txBox="1"/>
          <p:nvPr/>
        </p:nvSpPr>
        <p:spPr>
          <a:xfrm>
            <a:off x="8843527" y="1370369"/>
            <a:ext cx="220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Tour de boucle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9E712-0DEE-440C-9604-A06F48D04E2D}"/>
              </a:ext>
            </a:extLst>
          </p:cNvPr>
          <p:cNvSpPr/>
          <p:nvPr/>
        </p:nvSpPr>
        <p:spPr>
          <a:xfrm>
            <a:off x="481239" y="1713719"/>
            <a:ext cx="7290169" cy="491092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 dirty="0">
              <a:latin typeface="Juice ITC" panose="04040403040A02020202" pitchFamily="8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B1F1A-06C0-4782-A4D2-9504836AEE06}"/>
              </a:ext>
            </a:extLst>
          </p:cNvPr>
          <p:cNvSpPr/>
          <p:nvPr/>
        </p:nvSpPr>
        <p:spPr>
          <a:xfrm>
            <a:off x="8359195" y="5268839"/>
            <a:ext cx="3241995" cy="561031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E5859C4F-D83C-464D-816D-901FD3C7AF3F}"/>
              </a:ext>
            </a:extLst>
          </p:cNvPr>
          <p:cNvSpPr txBox="1"/>
          <p:nvPr/>
        </p:nvSpPr>
        <p:spPr>
          <a:xfrm>
            <a:off x="8357192" y="5268839"/>
            <a:ext cx="324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Rouge : aéroport à atteindre</a:t>
            </a:r>
          </a:p>
          <a:p>
            <a:r>
              <a:rPr lang="fr-FR" sz="1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Vert : trajectoire à réaliser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EF2799D-EEDE-42F2-BEEC-A95B9BA198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155450"/>
              </p:ext>
            </p:extLst>
          </p:nvPr>
        </p:nvGraphicFramePr>
        <p:xfrm>
          <a:off x="8172516" y="1990940"/>
          <a:ext cx="3636760" cy="2876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722560" imgH="4526280" progId="Paint.Picture">
                  <p:embed/>
                </p:oleObj>
              </mc:Choice>
              <mc:Fallback>
                <p:oleObj name="Bitmap Image" r:id="rId6" imgW="5722560" imgH="45262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EF2799D-EEDE-42F2-BEEC-A95B9BA19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2516" y="1990940"/>
                        <a:ext cx="3636760" cy="2876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D6B20AE-C61C-4475-B20D-26B96A8E5489}"/>
              </a:ext>
            </a:extLst>
          </p:cNvPr>
          <p:cNvSpPr/>
          <p:nvPr/>
        </p:nvSpPr>
        <p:spPr>
          <a:xfrm>
            <a:off x="544452" y="255958"/>
            <a:ext cx="6509491" cy="548924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3CD837B-7AB6-4E06-8667-103D9693AFEB}"/>
              </a:ext>
            </a:extLst>
          </p:cNvPr>
          <p:cNvSpPr txBox="1"/>
          <p:nvPr/>
        </p:nvSpPr>
        <p:spPr>
          <a:xfrm>
            <a:off x="246319" y="233359"/>
            <a:ext cx="716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Méthodologie de travail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970CB8-0662-4EBA-8662-61847E49AC42}"/>
              </a:ext>
            </a:extLst>
          </p:cNvPr>
          <p:cNvSpPr/>
          <p:nvPr/>
        </p:nvSpPr>
        <p:spPr>
          <a:xfrm>
            <a:off x="1246906" y="1014985"/>
            <a:ext cx="5601950" cy="45197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000" b="1">
              <a:latin typeface="Juice ITC" panose="04040403040A02020202" pitchFamily="8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16D4CA8-D467-48A8-8B63-BFEEB3647D79}"/>
              </a:ext>
            </a:extLst>
          </p:cNvPr>
          <p:cNvSpPr txBox="1"/>
          <p:nvPr/>
        </p:nvSpPr>
        <p:spPr>
          <a:xfrm>
            <a:off x="1246905" y="1014985"/>
            <a:ext cx="560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Notre approche du sujet (3/6)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C39FB0-0276-4AE6-B657-D834BF60FC7C}"/>
              </a:ext>
            </a:extLst>
          </p:cNvPr>
          <p:cNvSpPr txBox="1"/>
          <p:nvPr/>
        </p:nvSpPr>
        <p:spPr>
          <a:xfrm>
            <a:off x="550993" y="1764349"/>
            <a:ext cx="6855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La trajectoire dépend de la position (x, y) de l’avion.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B675150-FAA6-4B2F-85BA-AF8D25CDEE37}"/>
              </a:ext>
            </a:extLst>
          </p:cNvPr>
          <p:cNvSpPr txBox="1"/>
          <p:nvPr/>
        </p:nvSpPr>
        <p:spPr>
          <a:xfrm>
            <a:off x="886630" y="2123878"/>
            <a:ext cx="6706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 x&lt;0 et y&lt;0,</a:t>
            </a:r>
          </a:p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l’avion se déplace selon l’axe des x positifs.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8B6897E-6FD6-459F-A7A8-0C894D48ECA0}"/>
              </a:ext>
            </a:extLst>
          </p:cNvPr>
          <p:cNvSpPr txBox="1"/>
          <p:nvPr/>
        </p:nvSpPr>
        <p:spPr>
          <a:xfrm>
            <a:off x="886630" y="2725475"/>
            <a:ext cx="6706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 x&lt;0 et y&gt;0,</a:t>
            </a:r>
          </a:p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l’avion se déplace selon l’axe des y négatifs.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3399FEF-D41B-4CC4-8998-12C7094AA437}"/>
              </a:ext>
            </a:extLst>
          </p:cNvPr>
          <p:cNvSpPr txBox="1"/>
          <p:nvPr/>
        </p:nvSpPr>
        <p:spPr>
          <a:xfrm>
            <a:off x="844542" y="3367463"/>
            <a:ext cx="6748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 x&gt;0 et y&lt;0,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37AF40C-265F-462D-8E32-24AB9612C10D}"/>
              </a:ext>
            </a:extLst>
          </p:cNvPr>
          <p:cNvSpPr txBox="1"/>
          <p:nvPr/>
        </p:nvSpPr>
        <p:spPr>
          <a:xfrm>
            <a:off x="1230373" y="3717746"/>
            <a:ext cx="6362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 le centre en x de l’avion est compris entre le         x min et x max de l’aéroport,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EEF152F-5CB8-4FA8-BECA-968F061EAC77}"/>
              </a:ext>
            </a:extLst>
          </p:cNvPr>
          <p:cNvSpPr txBox="1"/>
          <p:nvPr/>
        </p:nvSpPr>
        <p:spPr>
          <a:xfrm>
            <a:off x="1246905" y="4625788"/>
            <a:ext cx="7269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Sinon, l’avion se déplace selon l’axe des y positifs.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2C707A4-0FF9-42DB-8827-167F22A0D965}"/>
              </a:ext>
            </a:extLst>
          </p:cNvPr>
          <p:cNvSpPr txBox="1"/>
          <p:nvPr/>
        </p:nvSpPr>
        <p:spPr>
          <a:xfrm>
            <a:off x="1774772" y="4263050"/>
            <a:ext cx="58179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l’avion se déplace selon l’axe des x positifs.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71E879B-B4F8-46D8-9256-A45FD9E72497}"/>
              </a:ext>
            </a:extLst>
          </p:cNvPr>
          <p:cNvSpPr txBox="1"/>
          <p:nvPr/>
        </p:nvSpPr>
        <p:spPr>
          <a:xfrm>
            <a:off x="844542" y="4988526"/>
            <a:ext cx="6906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 x&gt;0 et y&gt;0, </a:t>
            </a:r>
            <a:endParaRPr lang="fr-FR" sz="16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1E2CF17-5C43-43E8-8E8E-B448437633BD}"/>
              </a:ext>
            </a:extLst>
          </p:cNvPr>
          <p:cNvSpPr txBox="1"/>
          <p:nvPr/>
        </p:nvSpPr>
        <p:spPr>
          <a:xfrm>
            <a:off x="1234849" y="5311614"/>
            <a:ext cx="65165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 le centre en y de l’avion est compris entre le     y min et y max de l’aéroport,</a:t>
            </a:r>
            <a:endParaRPr lang="fr-FR" sz="16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60144C2-C152-424C-A3DF-A48625A1016F}"/>
              </a:ext>
            </a:extLst>
          </p:cNvPr>
          <p:cNvSpPr txBox="1"/>
          <p:nvPr/>
        </p:nvSpPr>
        <p:spPr>
          <a:xfrm>
            <a:off x="1774772" y="5876238"/>
            <a:ext cx="7671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l’avion se déplace selon l’axe des x négatifs.</a:t>
            </a:r>
            <a:endParaRPr lang="fr-FR" sz="16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613C51B-0EBC-4B45-88A9-1B35E7396C05}"/>
              </a:ext>
            </a:extLst>
          </p:cNvPr>
          <p:cNvSpPr txBox="1"/>
          <p:nvPr/>
        </p:nvSpPr>
        <p:spPr>
          <a:xfrm>
            <a:off x="1230373" y="6199236"/>
            <a:ext cx="7589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Sinon, l’avion se déplace selon l’axe des y positifs.</a:t>
            </a:r>
            <a:endParaRPr lang="fr-FR" sz="1600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A0BBC0DD-C682-49CD-B2CF-DDD470CBB9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975" y="2188859"/>
            <a:ext cx="239567" cy="214496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748A9EC4-DFC6-4667-A6A3-A30A66C8B5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647" y="2798154"/>
            <a:ext cx="239567" cy="214496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FC9AF5A-C57C-462C-988E-D3C6A410D5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646" y="3413194"/>
            <a:ext cx="239567" cy="214496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A51A3D44-6941-4347-A8CE-B8B8498EE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646" y="5050555"/>
            <a:ext cx="239567" cy="2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16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126D499BD5B840A5F6C0C3100F82EB" ma:contentTypeVersion="13" ma:contentTypeDescription="Crée un document." ma:contentTypeScope="" ma:versionID="414239d22903c8e7205edaf74f7c45d7">
  <xsd:schema xmlns:xsd="http://www.w3.org/2001/XMLSchema" xmlns:xs="http://www.w3.org/2001/XMLSchema" xmlns:p="http://schemas.microsoft.com/office/2006/metadata/properties" xmlns:ns3="c750ebf5-1ef7-4cb6-bfbe-a13c905b81ec" xmlns:ns4="e84b4fb9-6979-42b0-8600-029ef793f30b" targetNamespace="http://schemas.microsoft.com/office/2006/metadata/properties" ma:root="true" ma:fieldsID="27193fb86bbe5eea588578fb36ab0ca3" ns3:_="" ns4:_="">
    <xsd:import namespace="c750ebf5-1ef7-4cb6-bfbe-a13c905b81ec"/>
    <xsd:import namespace="e84b4fb9-6979-42b0-8600-029ef793f3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0ebf5-1ef7-4cb6-bfbe-a13c905b81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4b4fb9-6979-42b0-8600-029ef793f3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B8A9AC-6FC4-4294-B07C-910C3DF2497A}">
  <ds:schemaRefs>
    <ds:schemaRef ds:uri="c750ebf5-1ef7-4cb6-bfbe-a13c905b81ec"/>
    <ds:schemaRef ds:uri="e84b4fb9-6979-42b0-8600-029ef793f3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281EC25-2AF3-4DF2-9119-097D212AB7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2FEE18-9647-4D4F-98C2-2DCE450D8A30}">
  <ds:schemaRefs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c750ebf5-1ef7-4cb6-bfbe-a13c905b81ec"/>
    <ds:schemaRef ds:uri="http://purl.org/dc/dcmitype/"/>
    <ds:schemaRef ds:uri="e84b4fb9-6979-42b0-8600-029ef793f30b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1712</Words>
  <Application>Microsoft Office PowerPoint</Application>
  <PresentationFormat>Grand écran</PresentationFormat>
  <Paragraphs>336</Paragraphs>
  <Slides>15</Slides>
  <Notes>4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Cascadia Code</vt:lpstr>
      <vt:lpstr>Juice ITC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Thibault DI GIANNANTONIO</dc:creator>
  <cp:lastModifiedBy>Thibault DI GIANNANTONIO</cp:lastModifiedBy>
  <cp:revision>13</cp:revision>
  <dcterms:created xsi:type="dcterms:W3CDTF">2022-04-05T09:56:12Z</dcterms:created>
  <dcterms:modified xsi:type="dcterms:W3CDTF">2023-10-26T20:12:21Z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0x01010049126D499BD5B840A5F6C0C3100F82EB</vt:lpwstr>
  </property>
</Properties>
</file>